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7" r:id="rId10"/>
    <p:sldId id="268" r:id="rId11"/>
    <p:sldId id="269" r:id="rId12"/>
    <p:sldId id="264" r:id="rId13"/>
    <p:sldId id="265" r:id="rId14"/>
    <p:sldId id="266" r:id="rId15"/>
    <p:sldId id="270" r:id="rId16"/>
    <p:sldId id="271" r:id="rId17"/>
    <p:sldId id="272" r:id="rId18"/>
    <p:sldId id="273" r:id="rId19"/>
    <p:sldId id="274" r:id="rId20"/>
    <p:sldId id="275" r:id="rId21"/>
    <p:sldId id="276" r:id="rId22"/>
    <p:sldId id="277" r:id="rId23"/>
  </p:sldIdLst>
  <p:sldSz cx="12192000" cy="6858000"/>
  <p:notesSz cx="6858000" cy="9144000"/>
  <p:defaultTextStyle>
    <a:defPPr>
      <a:defRPr lang="ru-K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263" autoAdjust="0"/>
    <p:restoredTop sz="94660"/>
  </p:normalViewPr>
  <p:slideViewPr>
    <p:cSldViewPr snapToGrid="0">
      <p:cViewPr varScale="1">
        <p:scale>
          <a:sx n="97" d="100"/>
          <a:sy n="97" d="100"/>
        </p:scale>
        <p:origin x="168"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9023D4E-3C42-4CD9-AEA7-B1B89144A5B0}" type="doc">
      <dgm:prSet loTypeId="urn:microsoft.com/office/officeart/2005/8/layout/hierarchy1" loCatId="hierarchy" qsTypeId="urn:microsoft.com/office/officeart/2005/8/quickstyle/simple1" qsCatId="simple" csTypeId="urn:microsoft.com/office/officeart/2005/8/colors/accent0_3" csCatId="mainScheme"/>
      <dgm:spPr/>
      <dgm:t>
        <a:bodyPr/>
        <a:lstStyle/>
        <a:p>
          <a:endParaRPr lang="en-US"/>
        </a:p>
      </dgm:t>
    </dgm:pt>
    <dgm:pt modelId="{BD9349DC-9635-4971-81E7-4CF6D20F2413}">
      <dgm:prSet/>
      <dgm:spPr/>
      <dgm:t>
        <a:bodyPr/>
        <a:lstStyle/>
        <a:p>
          <a:r>
            <a:rPr lang="ru-RU"/>
            <a:t>Титр – кем дегенде бір </a:t>
          </a:r>
          <a:r>
            <a:rPr lang="en-US"/>
            <a:t>E. coli </a:t>
          </a:r>
          <a:r>
            <a:rPr lang="ru-RU"/>
            <a:t>анықталған судың ең аз көлемі. </a:t>
          </a:r>
          <a:endParaRPr lang="en-US"/>
        </a:p>
      </dgm:t>
    </dgm:pt>
    <dgm:pt modelId="{5136842A-17E5-4D89-9845-B9C6F1B4ACD6}" type="parTrans" cxnId="{56879AD2-2380-4829-B6B3-ABAF8F1069B7}">
      <dgm:prSet/>
      <dgm:spPr/>
      <dgm:t>
        <a:bodyPr/>
        <a:lstStyle/>
        <a:p>
          <a:endParaRPr lang="en-US"/>
        </a:p>
      </dgm:t>
    </dgm:pt>
    <dgm:pt modelId="{781163A0-A958-4441-A2E8-1CABCDB67646}" type="sibTrans" cxnId="{56879AD2-2380-4829-B6B3-ABAF8F1069B7}">
      <dgm:prSet/>
      <dgm:spPr/>
      <dgm:t>
        <a:bodyPr/>
        <a:lstStyle/>
        <a:p>
          <a:endParaRPr lang="en-US"/>
        </a:p>
      </dgm:t>
    </dgm:pt>
    <dgm:pt modelId="{07F283D4-69AE-43DC-ABB3-0F2969D3DADE}">
      <dgm:prSet/>
      <dgm:spPr/>
      <dgm:t>
        <a:bodyPr/>
        <a:lstStyle/>
        <a:p>
          <a:r>
            <a:rPr lang="ru-RU"/>
            <a:t>Индекс – бір литр судағы </a:t>
          </a:r>
          <a:r>
            <a:rPr lang="en-US"/>
            <a:t>E. coli </a:t>
          </a:r>
          <a:r>
            <a:rPr lang="ru-RU"/>
            <a:t>саны.</a:t>
          </a:r>
          <a:endParaRPr lang="en-US"/>
        </a:p>
      </dgm:t>
    </dgm:pt>
    <dgm:pt modelId="{6745EE13-2FC2-4CA6-B207-3B3F3BAF1F92}" type="parTrans" cxnId="{F8DCA004-8F22-435D-A095-F3016E7CDF10}">
      <dgm:prSet/>
      <dgm:spPr/>
      <dgm:t>
        <a:bodyPr/>
        <a:lstStyle/>
        <a:p>
          <a:endParaRPr lang="en-US"/>
        </a:p>
      </dgm:t>
    </dgm:pt>
    <dgm:pt modelId="{A38011D2-17C7-47EC-8CC2-047F80ADCA9E}" type="sibTrans" cxnId="{F8DCA004-8F22-435D-A095-F3016E7CDF10}">
      <dgm:prSet/>
      <dgm:spPr/>
      <dgm:t>
        <a:bodyPr/>
        <a:lstStyle/>
        <a:p>
          <a:endParaRPr lang="en-US"/>
        </a:p>
      </dgm:t>
    </dgm:pt>
    <dgm:pt modelId="{8F398C9C-7F0C-419E-A3A5-6D6737841F67}" type="pres">
      <dgm:prSet presAssocID="{49023D4E-3C42-4CD9-AEA7-B1B89144A5B0}" presName="hierChild1" presStyleCnt="0">
        <dgm:presLayoutVars>
          <dgm:chPref val="1"/>
          <dgm:dir/>
          <dgm:animOne val="branch"/>
          <dgm:animLvl val="lvl"/>
          <dgm:resizeHandles/>
        </dgm:presLayoutVars>
      </dgm:prSet>
      <dgm:spPr/>
    </dgm:pt>
    <dgm:pt modelId="{A8845030-D465-4083-9E4A-E6D9C869EB11}" type="pres">
      <dgm:prSet presAssocID="{BD9349DC-9635-4971-81E7-4CF6D20F2413}" presName="hierRoot1" presStyleCnt="0"/>
      <dgm:spPr/>
    </dgm:pt>
    <dgm:pt modelId="{BB406AC7-9E7B-42C3-AD09-87D68A4017A1}" type="pres">
      <dgm:prSet presAssocID="{BD9349DC-9635-4971-81E7-4CF6D20F2413}" presName="composite" presStyleCnt="0"/>
      <dgm:spPr/>
    </dgm:pt>
    <dgm:pt modelId="{E8778C4E-9D58-49FB-B697-F2159761FEF9}" type="pres">
      <dgm:prSet presAssocID="{BD9349DC-9635-4971-81E7-4CF6D20F2413}" presName="background" presStyleLbl="node0" presStyleIdx="0" presStyleCnt="2"/>
      <dgm:spPr/>
    </dgm:pt>
    <dgm:pt modelId="{987397E7-D283-4CAE-9C47-7635988D46A4}" type="pres">
      <dgm:prSet presAssocID="{BD9349DC-9635-4971-81E7-4CF6D20F2413}" presName="text" presStyleLbl="fgAcc0" presStyleIdx="0" presStyleCnt="2">
        <dgm:presLayoutVars>
          <dgm:chPref val="3"/>
        </dgm:presLayoutVars>
      </dgm:prSet>
      <dgm:spPr/>
    </dgm:pt>
    <dgm:pt modelId="{0A67C968-0D96-4878-BC1F-77CF8EDFB0B1}" type="pres">
      <dgm:prSet presAssocID="{BD9349DC-9635-4971-81E7-4CF6D20F2413}" presName="hierChild2" presStyleCnt="0"/>
      <dgm:spPr/>
    </dgm:pt>
    <dgm:pt modelId="{A1550B9E-CC5F-4C2C-86A4-B7C297CD9F09}" type="pres">
      <dgm:prSet presAssocID="{07F283D4-69AE-43DC-ABB3-0F2969D3DADE}" presName="hierRoot1" presStyleCnt="0"/>
      <dgm:spPr/>
    </dgm:pt>
    <dgm:pt modelId="{7B08827E-89FF-478E-94E1-68F2F60221C5}" type="pres">
      <dgm:prSet presAssocID="{07F283D4-69AE-43DC-ABB3-0F2969D3DADE}" presName="composite" presStyleCnt="0"/>
      <dgm:spPr/>
    </dgm:pt>
    <dgm:pt modelId="{545EBA54-D20D-4AAE-A8E4-9B7F1FF88A4E}" type="pres">
      <dgm:prSet presAssocID="{07F283D4-69AE-43DC-ABB3-0F2969D3DADE}" presName="background" presStyleLbl="node0" presStyleIdx="1" presStyleCnt="2"/>
      <dgm:spPr/>
    </dgm:pt>
    <dgm:pt modelId="{45987A41-ACC4-425E-97D9-A7494D64B4CE}" type="pres">
      <dgm:prSet presAssocID="{07F283D4-69AE-43DC-ABB3-0F2969D3DADE}" presName="text" presStyleLbl="fgAcc0" presStyleIdx="1" presStyleCnt="2">
        <dgm:presLayoutVars>
          <dgm:chPref val="3"/>
        </dgm:presLayoutVars>
      </dgm:prSet>
      <dgm:spPr/>
    </dgm:pt>
    <dgm:pt modelId="{4E635329-4D45-41F1-86E1-5A7B3D34AE9B}" type="pres">
      <dgm:prSet presAssocID="{07F283D4-69AE-43DC-ABB3-0F2969D3DADE}" presName="hierChild2" presStyleCnt="0"/>
      <dgm:spPr/>
    </dgm:pt>
  </dgm:ptLst>
  <dgm:cxnLst>
    <dgm:cxn modelId="{F8DCA004-8F22-435D-A095-F3016E7CDF10}" srcId="{49023D4E-3C42-4CD9-AEA7-B1B89144A5B0}" destId="{07F283D4-69AE-43DC-ABB3-0F2969D3DADE}" srcOrd="1" destOrd="0" parTransId="{6745EE13-2FC2-4CA6-B207-3B3F3BAF1F92}" sibTransId="{A38011D2-17C7-47EC-8CC2-047F80ADCA9E}"/>
    <dgm:cxn modelId="{A89E5F24-A905-41F9-8FDA-984C8DFDD5D5}" type="presOf" srcId="{BD9349DC-9635-4971-81E7-4CF6D20F2413}" destId="{987397E7-D283-4CAE-9C47-7635988D46A4}" srcOrd="0" destOrd="0" presId="urn:microsoft.com/office/officeart/2005/8/layout/hierarchy1"/>
    <dgm:cxn modelId="{18E432A8-F3D2-4872-8070-DDA33BE6903E}" type="presOf" srcId="{07F283D4-69AE-43DC-ABB3-0F2969D3DADE}" destId="{45987A41-ACC4-425E-97D9-A7494D64B4CE}" srcOrd="0" destOrd="0" presId="urn:microsoft.com/office/officeart/2005/8/layout/hierarchy1"/>
    <dgm:cxn modelId="{56879AD2-2380-4829-B6B3-ABAF8F1069B7}" srcId="{49023D4E-3C42-4CD9-AEA7-B1B89144A5B0}" destId="{BD9349DC-9635-4971-81E7-4CF6D20F2413}" srcOrd="0" destOrd="0" parTransId="{5136842A-17E5-4D89-9845-B9C6F1B4ACD6}" sibTransId="{781163A0-A958-4441-A2E8-1CABCDB67646}"/>
    <dgm:cxn modelId="{FA79AADC-6E25-4E7C-A592-B489422AA94B}" type="presOf" srcId="{49023D4E-3C42-4CD9-AEA7-B1B89144A5B0}" destId="{8F398C9C-7F0C-419E-A3A5-6D6737841F67}" srcOrd="0" destOrd="0" presId="urn:microsoft.com/office/officeart/2005/8/layout/hierarchy1"/>
    <dgm:cxn modelId="{814947D9-704C-4AED-BBE2-67A5300F7C32}" type="presParOf" srcId="{8F398C9C-7F0C-419E-A3A5-6D6737841F67}" destId="{A8845030-D465-4083-9E4A-E6D9C869EB11}" srcOrd="0" destOrd="0" presId="urn:microsoft.com/office/officeart/2005/8/layout/hierarchy1"/>
    <dgm:cxn modelId="{C427CE0B-439D-41FF-905F-775FDD676C79}" type="presParOf" srcId="{A8845030-D465-4083-9E4A-E6D9C869EB11}" destId="{BB406AC7-9E7B-42C3-AD09-87D68A4017A1}" srcOrd="0" destOrd="0" presId="urn:microsoft.com/office/officeart/2005/8/layout/hierarchy1"/>
    <dgm:cxn modelId="{5963D958-A0EC-4FC0-8E09-4A6E0FF2A9AE}" type="presParOf" srcId="{BB406AC7-9E7B-42C3-AD09-87D68A4017A1}" destId="{E8778C4E-9D58-49FB-B697-F2159761FEF9}" srcOrd="0" destOrd="0" presId="urn:microsoft.com/office/officeart/2005/8/layout/hierarchy1"/>
    <dgm:cxn modelId="{3B5119C9-A826-471B-9F99-46D20C83E40E}" type="presParOf" srcId="{BB406AC7-9E7B-42C3-AD09-87D68A4017A1}" destId="{987397E7-D283-4CAE-9C47-7635988D46A4}" srcOrd="1" destOrd="0" presId="urn:microsoft.com/office/officeart/2005/8/layout/hierarchy1"/>
    <dgm:cxn modelId="{3FA4E641-55E8-45C4-95E1-71DF97CF5408}" type="presParOf" srcId="{A8845030-D465-4083-9E4A-E6D9C869EB11}" destId="{0A67C968-0D96-4878-BC1F-77CF8EDFB0B1}" srcOrd="1" destOrd="0" presId="urn:microsoft.com/office/officeart/2005/8/layout/hierarchy1"/>
    <dgm:cxn modelId="{3E3306E9-74BD-4FD9-8894-171D56C5B03E}" type="presParOf" srcId="{8F398C9C-7F0C-419E-A3A5-6D6737841F67}" destId="{A1550B9E-CC5F-4C2C-86A4-B7C297CD9F09}" srcOrd="1" destOrd="0" presId="urn:microsoft.com/office/officeart/2005/8/layout/hierarchy1"/>
    <dgm:cxn modelId="{74A99814-9304-494D-81FA-B1ACB3ED76B4}" type="presParOf" srcId="{A1550B9E-CC5F-4C2C-86A4-B7C297CD9F09}" destId="{7B08827E-89FF-478E-94E1-68F2F60221C5}" srcOrd="0" destOrd="0" presId="urn:microsoft.com/office/officeart/2005/8/layout/hierarchy1"/>
    <dgm:cxn modelId="{C28AC437-8674-4978-A3F4-AF2669DC50B3}" type="presParOf" srcId="{7B08827E-89FF-478E-94E1-68F2F60221C5}" destId="{545EBA54-D20D-4AAE-A8E4-9B7F1FF88A4E}" srcOrd="0" destOrd="0" presId="urn:microsoft.com/office/officeart/2005/8/layout/hierarchy1"/>
    <dgm:cxn modelId="{280A806A-9B1E-4DB9-B3B7-74807F1C3EC7}" type="presParOf" srcId="{7B08827E-89FF-478E-94E1-68F2F60221C5}" destId="{45987A41-ACC4-425E-97D9-A7494D64B4CE}" srcOrd="1" destOrd="0" presId="urn:microsoft.com/office/officeart/2005/8/layout/hierarchy1"/>
    <dgm:cxn modelId="{FC17142D-917E-4BBF-9A53-C9CF2C4BACBC}" type="presParOf" srcId="{A1550B9E-CC5F-4C2C-86A4-B7C297CD9F09}" destId="{4E635329-4D45-41F1-86E1-5A7B3D34AE9B}"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778C4E-9D58-49FB-B697-F2159761FEF9}">
      <dsp:nvSpPr>
        <dsp:cNvPr id="0" name=""/>
        <dsp:cNvSpPr/>
      </dsp:nvSpPr>
      <dsp:spPr>
        <a:xfrm>
          <a:off x="134291" y="612"/>
          <a:ext cx="4332795" cy="2751325"/>
        </a:xfrm>
        <a:prstGeom prst="roundRect">
          <a:avLst>
            <a:gd name="adj" fmla="val 10000"/>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87397E7-D283-4CAE-9C47-7635988D46A4}">
      <dsp:nvSpPr>
        <dsp:cNvPr id="0" name=""/>
        <dsp:cNvSpPr/>
      </dsp:nvSpPr>
      <dsp:spPr>
        <a:xfrm>
          <a:off x="615713" y="457963"/>
          <a:ext cx="4332795" cy="2751325"/>
        </a:xfrm>
        <a:prstGeom prst="roundRect">
          <a:avLst>
            <a:gd name="adj" fmla="val 10000"/>
          </a:avLst>
        </a:prstGeom>
        <a:solidFill>
          <a:schemeClr val="lt2">
            <a:alpha val="90000"/>
            <a:hueOff val="0"/>
            <a:satOff val="0"/>
            <a:lumOff val="0"/>
            <a:alphaOff val="0"/>
          </a:schemeClr>
        </a:solidFill>
        <a:ln w="1905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ru-RU" sz="3700" kern="1200"/>
            <a:t>Титр – кем дегенде бір </a:t>
          </a:r>
          <a:r>
            <a:rPr lang="en-US" sz="3700" kern="1200"/>
            <a:t>E. coli </a:t>
          </a:r>
          <a:r>
            <a:rPr lang="ru-RU" sz="3700" kern="1200"/>
            <a:t>анықталған судың ең аз көлемі. </a:t>
          </a:r>
          <a:endParaRPr lang="en-US" sz="3700" kern="1200"/>
        </a:p>
      </dsp:txBody>
      <dsp:txXfrm>
        <a:off x="696297" y="538547"/>
        <a:ext cx="4171627" cy="2590157"/>
      </dsp:txXfrm>
    </dsp:sp>
    <dsp:sp modelId="{545EBA54-D20D-4AAE-A8E4-9B7F1FF88A4E}">
      <dsp:nvSpPr>
        <dsp:cNvPr id="0" name=""/>
        <dsp:cNvSpPr/>
      </dsp:nvSpPr>
      <dsp:spPr>
        <a:xfrm>
          <a:off x="5429930" y="612"/>
          <a:ext cx="4332795" cy="2751325"/>
        </a:xfrm>
        <a:prstGeom prst="roundRect">
          <a:avLst>
            <a:gd name="adj" fmla="val 10000"/>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5987A41-ACC4-425E-97D9-A7494D64B4CE}">
      <dsp:nvSpPr>
        <dsp:cNvPr id="0" name=""/>
        <dsp:cNvSpPr/>
      </dsp:nvSpPr>
      <dsp:spPr>
        <a:xfrm>
          <a:off x="5911352" y="457963"/>
          <a:ext cx="4332795" cy="2751325"/>
        </a:xfrm>
        <a:prstGeom prst="roundRect">
          <a:avLst>
            <a:gd name="adj" fmla="val 10000"/>
          </a:avLst>
        </a:prstGeom>
        <a:solidFill>
          <a:schemeClr val="lt2">
            <a:alpha val="90000"/>
            <a:hueOff val="0"/>
            <a:satOff val="0"/>
            <a:lumOff val="0"/>
            <a:alphaOff val="0"/>
          </a:schemeClr>
        </a:solidFill>
        <a:ln w="1905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ru-RU" sz="3700" kern="1200"/>
            <a:t>Индекс – бір литр судағы </a:t>
          </a:r>
          <a:r>
            <a:rPr lang="en-US" sz="3700" kern="1200"/>
            <a:t>E. coli </a:t>
          </a:r>
          <a:r>
            <a:rPr lang="ru-RU" sz="3700" kern="1200"/>
            <a:t>саны.</a:t>
          </a:r>
          <a:endParaRPr lang="en-US" sz="3700" kern="1200"/>
        </a:p>
      </dsp:txBody>
      <dsp:txXfrm>
        <a:off x="5991936" y="538547"/>
        <a:ext cx="4171627" cy="2590157"/>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1108264-FDB2-43B6-17AD-B0BE97B367F9}"/>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ru-KZ"/>
          </a:p>
        </p:txBody>
      </p:sp>
      <p:sp>
        <p:nvSpPr>
          <p:cNvPr id="3" name="Подзаголовок 2">
            <a:extLst>
              <a:ext uri="{FF2B5EF4-FFF2-40B4-BE49-F238E27FC236}">
                <a16:creationId xmlns:a16="http://schemas.microsoft.com/office/drawing/2014/main" id="{1C086B38-5F77-4CA6-355A-6F8039D0AE3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ru-KZ"/>
          </a:p>
        </p:txBody>
      </p:sp>
      <p:sp>
        <p:nvSpPr>
          <p:cNvPr id="4" name="Дата 3">
            <a:extLst>
              <a:ext uri="{FF2B5EF4-FFF2-40B4-BE49-F238E27FC236}">
                <a16:creationId xmlns:a16="http://schemas.microsoft.com/office/drawing/2014/main" id="{B663016F-52CB-4962-AE76-A6A28729A6BD}"/>
              </a:ext>
            </a:extLst>
          </p:cNvPr>
          <p:cNvSpPr>
            <a:spLocks noGrp="1"/>
          </p:cNvSpPr>
          <p:nvPr>
            <p:ph type="dt" sz="half" idx="10"/>
          </p:nvPr>
        </p:nvSpPr>
        <p:spPr/>
        <p:txBody>
          <a:bodyPr/>
          <a:lstStyle/>
          <a:p>
            <a:fld id="{4DBDED40-CC16-4802-8E29-48A5A0528543}" type="datetimeFigureOut">
              <a:rPr lang="ru-KZ" smtClean="0"/>
              <a:t>06.04.2026</a:t>
            </a:fld>
            <a:endParaRPr lang="ru-KZ"/>
          </a:p>
        </p:txBody>
      </p:sp>
      <p:sp>
        <p:nvSpPr>
          <p:cNvPr id="5" name="Нижний колонтитул 4">
            <a:extLst>
              <a:ext uri="{FF2B5EF4-FFF2-40B4-BE49-F238E27FC236}">
                <a16:creationId xmlns:a16="http://schemas.microsoft.com/office/drawing/2014/main" id="{4BC06205-6EAF-859C-F5B6-7F6A58E2A174}"/>
              </a:ext>
            </a:extLst>
          </p:cNvPr>
          <p:cNvSpPr>
            <a:spLocks noGrp="1"/>
          </p:cNvSpPr>
          <p:nvPr>
            <p:ph type="ftr" sz="quarter" idx="11"/>
          </p:nvPr>
        </p:nvSpPr>
        <p:spPr/>
        <p:txBody>
          <a:bodyPr/>
          <a:lstStyle/>
          <a:p>
            <a:endParaRPr lang="ru-KZ"/>
          </a:p>
        </p:txBody>
      </p:sp>
      <p:sp>
        <p:nvSpPr>
          <p:cNvPr id="6" name="Номер слайда 5">
            <a:extLst>
              <a:ext uri="{FF2B5EF4-FFF2-40B4-BE49-F238E27FC236}">
                <a16:creationId xmlns:a16="http://schemas.microsoft.com/office/drawing/2014/main" id="{DB1B6D8D-EF03-A82F-563B-DCE66FEA11B0}"/>
              </a:ext>
            </a:extLst>
          </p:cNvPr>
          <p:cNvSpPr>
            <a:spLocks noGrp="1"/>
          </p:cNvSpPr>
          <p:nvPr>
            <p:ph type="sldNum" sz="quarter" idx="12"/>
          </p:nvPr>
        </p:nvSpPr>
        <p:spPr/>
        <p:txBody>
          <a:bodyPr/>
          <a:lstStyle/>
          <a:p>
            <a:fld id="{43754FC5-9ADC-4A76-A95F-C9C3613CDB91}" type="slidenum">
              <a:rPr lang="ru-KZ" smtClean="0"/>
              <a:t>‹#›</a:t>
            </a:fld>
            <a:endParaRPr lang="ru-KZ"/>
          </a:p>
        </p:txBody>
      </p:sp>
    </p:spTree>
    <p:extLst>
      <p:ext uri="{BB962C8B-B14F-4D97-AF65-F5344CB8AC3E}">
        <p14:creationId xmlns:p14="http://schemas.microsoft.com/office/powerpoint/2010/main" val="16140161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21EEDA3-91BF-CF71-4B36-46EF636FCA98}"/>
              </a:ext>
            </a:extLst>
          </p:cNvPr>
          <p:cNvSpPr>
            <a:spLocks noGrp="1"/>
          </p:cNvSpPr>
          <p:nvPr>
            <p:ph type="title"/>
          </p:nvPr>
        </p:nvSpPr>
        <p:spPr/>
        <p:txBody>
          <a:bodyPr/>
          <a:lstStyle/>
          <a:p>
            <a:r>
              <a:rPr lang="ru-RU"/>
              <a:t>Образец заголовка</a:t>
            </a:r>
            <a:endParaRPr lang="ru-KZ"/>
          </a:p>
        </p:txBody>
      </p:sp>
      <p:sp>
        <p:nvSpPr>
          <p:cNvPr id="3" name="Вертикальный текст 2">
            <a:extLst>
              <a:ext uri="{FF2B5EF4-FFF2-40B4-BE49-F238E27FC236}">
                <a16:creationId xmlns:a16="http://schemas.microsoft.com/office/drawing/2014/main" id="{F835A758-CF16-E7E2-DCC1-ABF36CA1BB18}"/>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Дата 3">
            <a:extLst>
              <a:ext uri="{FF2B5EF4-FFF2-40B4-BE49-F238E27FC236}">
                <a16:creationId xmlns:a16="http://schemas.microsoft.com/office/drawing/2014/main" id="{8FAEED63-0B73-182A-4AD0-BB7E4A82600F}"/>
              </a:ext>
            </a:extLst>
          </p:cNvPr>
          <p:cNvSpPr>
            <a:spLocks noGrp="1"/>
          </p:cNvSpPr>
          <p:nvPr>
            <p:ph type="dt" sz="half" idx="10"/>
          </p:nvPr>
        </p:nvSpPr>
        <p:spPr/>
        <p:txBody>
          <a:bodyPr/>
          <a:lstStyle/>
          <a:p>
            <a:fld id="{4DBDED40-CC16-4802-8E29-48A5A0528543}" type="datetimeFigureOut">
              <a:rPr lang="ru-KZ" smtClean="0"/>
              <a:t>06.04.2026</a:t>
            </a:fld>
            <a:endParaRPr lang="ru-KZ"/>
          </a:p>
        </p:txBody>
      </p:sp>
      <p:sp>
        <p:nvSpPr>
          <p:cNvPr id="5" name="Нижний колонтитул 4">
            <a:extLst>
              <a:ext uri="{FF2B5EF4-FFF2-40B4-BE49-F238E27FC236}">
                <a16:creationId xmlns:a16="http://schemas.microsoft.com/office/drawing/2014/main" id="{DAD44E13-C7F4-82F7-9C10-5B0612A62472}"/>
              </a:ext>
            </a:extLst>
          </p:cNvPr>
          <p:cNvSpPr>
            <a:spLocks noGrp="1"/>
          </p:cNvSpPr>
          <p:nvPr>
            <p:ph type="ftr" sz="quarter" idx="11"/>
          </p:nvPr>
        </p:nvSpPr>
        <p:spPr/>
        <p:txBody>
          <a:bodyPr/>
          <a:lstStyle/>
          <a:p>
            <a:endParaRPr lang="ru-KZ"/>
          </a:p>
        </p:txBody>
      </p:sp>
      <p:sp>
        <p:nvSpPr>
          <p:cNvPr id="6" name="Номер слайда 5">
            <a:extLst>
              <a:ext uri="{FF2B5EF4-FFF2-40B4-BE49-F238E27FC236}">
                <a16:creationId xmlns:a16="http://schemas.microsoft.com/office/drawing/2014/main" id="{04FAE2C6-B755-C2D4-B7D5-9C64CA5F3A6D}"/>
              </a:ext>
            </a:extLst>
          </p:cNvPr>
          <p:cNvSpPr>
            <a:spLocks noGrp="1"/>
          </p:cNvSpPr>
          <p:nvPr>
            <p:ph type="sldNum" sz="quarter" idx="12"/>
          </p:nvPr>
        </p:nvSpPr>
        <p:spPr/>
        <p:txBody>
          <a:bodyPr/>
          <a:lstStyle/>
          <a:p>
            <a:fld id="{43754FC5-9ADC-4A76-A95F-C9C3613CDB91}" type="slidenum">
              <a:rPr lang="ru-KZ" smtClean="0"/>
              <a:t>‹#›</a:t>
            </a:fld>
            <a:endParaRPr lang="ru-KZ"/>
          </a:p>
        </p:txBody>
      </p:sp>
    </p:spTree>
    <p:extLst>
      <p:ext uri="{BB962C8B-B14F-4D97-AF65-F5344CB8AC3E}">
        <p14:creationId xmlns:p14="http://schemas.microsoft.com/office/powerpoint/2010/main" val="19493359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314EBEDB-FD2B-28DB-54D3-9AC8FC92D0E8}"/>
              </a:ext>
            </a:extLst>
          </p:cNvPr>
          <p:cNvSpPr>
            <a:spLocks noGrp="1"/>
          </p:cNvSpPr>
          <p:nvPr>
            <p:ph type="title" orient="vert"/>
          </p:nvPr>
        </p:nvSpPr>
        <p:spPr>
          <a:xfrm>
            <a:off x="8724900" y="365125"/>
            <a:ext cx="2628900" cy="5811838"/>
          </a:xfrm>
        </p:spPr>
        <p:txBody>
          <a:bodyPr vert="eaVert"/>
          <a:lstStyle/>
          <a:p>
            <a:r>
              <a:rPr lang="ru-RU"/>
              <a:t>Образец заголовка</a:t>
            </a:r>
            <a:endParaRPr lang="ru-KZ"/>
          </a:p>
        </p:txBody>
      </p:sp>
      <p:sp>
        <p:nvSpPr>
          <p:cNvPr id="3" name="Вертикальный текст 2">
            <a:extLst>
              <a:ext uri="{FF2B5EF4-FFF2-40B4-BE49-F238E27FC236}">
                <a16:creationId xmlns:a16="http://schemas.microsoft.com/office/drawing/2014/main" id="{5592E65A-0D6E-BAA1-3A72-9D8CE7DBD8D7}"/>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Дата 3">
            <a:extLst>
              <a:ext uri="{FF2B5EF4-FFF2-40B4-BE49-F238E27FC236}">
                <a16:creationId xmlns:a16="http://schemas.microsoft.com/office/drawing/2014/main" id="{27E9CC97-3B9C-D9C2-09B3-3ACD97F1112C}"/>
              </a:ext>
            </a:extLst>
          </p:cNvPr>
          <p:cNvSpPr>
            <a:spLocks noGrp="1"/>
          </p:cNvSpPr>
          <p:nvPr>
            <p:ph type="dt" sz="half" idx="10"/>
          </p:nvPr>
        </p:nvSpPr>
        <p:spPr/>
        <p:txBody>
          <a:bodyPr/>
          <a:lstStyle/>
          <a:p>
            <a:fld id="{4DBDED40-CC16-4802-8E29-48A5A0528543}" type="datetimeFigureOut">
              <a:rPr lang="ru-KZ" smtClean="0"/>
              <a:t>06.04.2026</a:t>
            </a:fld>
            <a:endParaRPr lang="ru-KZ"/>
          </a:p>
        </p:txBody>
      </p:sp>
      <p:sp>
        <p:nvSpPr>
          <p:cNvPr id="5" name="Нижний колонтитул 4">
            <a:extLst>
              <a:ext uri="{FF2B5EF4-FFF2-40B4-BE49-F238E27FC236}">
                <a16:creationId xmlns:a16="http://schemas.microsoft.com/office/drawing/2014/main" id="{7D7E4E67-1DD4-354B-0A2E-30ACCDF2F1AA}"/>
              </a:ext>
            </a:extLst>
          </p:cNvPr>
          <p:cNvSpPr>
            <a:spLocks noGrp="1"/>
          </p:cNvSpPr>
          <p:nvPr>
            <p:ph type="ftr" sz="quarter" idx="11"/>
          </p:nvPr>
        </p:nvSpPr>
        <p:spPr/>
        <p:txBody>
          <a:bodyPr/>
          <a:lstStyle/>
          <a:p>
            <a:endParaRPr lang="ru-KZ"/>
          </a:p>
        </p:txBody>
      </p:sp>
      <p:sp>
        <p:nvSpPr>
          <p:cNvPr id="6" name="Номер слайда 5">
            <a:extLst>
              <a:ext uri="{FF2B5EF4-FFF2-40B4-BE49-F238E27FC236}">
                <a16:creationId xmlns:a16="http://schemas.microsoft.com/office/drawing/2014/main" id="{ED812F7A-EF81-0870-39D5-AE3670B712D2}"/>
              </a:ext>
            </a:extLst>
          </p:cNvPr>
          <p:cNvSpPr>
            <a:spLocks noGrp="1"/>
          </p:cNvSpPr>
          <p:nvPr>
            <p:ph type="sldNum" sz="quarter" idx="12"/>
          </p:nvPr>
        </p:nvSpPr>
        <p:spPr/>
        <p:txBody>
          <a:bodyPr/>
          <a:lstStyle/>
          <a:p>
            <a:fld id="{43754FC5-9ADC-4A76-A95F-C9C3613CDB91}" type="slidenum">
              <a:rPr lang="ru-KZ" smtClean="0"/>
              <a:t>‹#›</a:t>
            </a:fld>
            <a:endParaRPr lang="ru-KZ"/>
          </a:p>
        </p:txBody>
      </p:sp>
    </p:spTree>
    <p:extLst>
      <p:ext uri="{BB962C8B-B14F-4D97-AF65-F5344CB8AC3E}">
        <p14:creationId xmlns:p14="http://schemas.microsoft.com/office/powerpoint/2010/main" val="38799278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349963A-311A-B4C6-641F-A499E3B513C7}"/>
              </a:ext>
            </a:extLst>
          </p:cNvPr>
          <p:cNvSpPr>
            <a:spLocks noGrp="1"/>
          </p:cNvSpPr>
          <p:nvPr>
            <p:ph type="title"/>
          </p:nvPr>
        </p:nvSpPr>
        <p:spPr/>
        <p:txBody>
          <a:bodyPr/>
          <a:lstStyle/>
          <a:p>
            <a:r>
              <a:rPr lang="ru-RU"/>
              <a:t>Образец заголовка</a:t>
            </a:r>
            <a:endParaRPr lang="ru-KZ"/>
          </a:p>
        </p:txBody>
      </p:sp>
      <p:sp>
        <p:nvSpPr>
          <p:cNvPr id="3" name="Объект 2">
            <a:extLst>
              <a:ext uri="{FF2B5EF4-FFF2-40B4-BE49-F238E27FC236}">
                <a16:creationId xmlns:a16="http://schemas.microsoft.com/office/drawing/2014/main" id="{306DC5FC-228D-3D35-F937-C16DC266D807}"/>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Дата 3">
            <a:extLst>
              <a:ext uri="{FF2B5EF4-FFF2-40B4-BE49-F238E27FC236}">
                <a16:creationId xmlns:a16="http://schemas.microsoft.com/office/drawing/2014/main" id="{B457DDF5-EE58-23C6-93D8-F76E99DFFF7F}"/>
              </a:ext>
            </a:extLst>
          </p:cNvPr>
          <p:cNvSpPr>
            <a:spLocks noGrp="1"/>
          </p:cNvSpPr>
          <p:nvPr>
            <p:ph type="dt" sz="half" idx="10"/>
          </p:nvPr>
        </p:nvSpPr>
        <p:spPr/>
        <p:txBody>
          <a:bodyPr/>
          <a:lstStyle/>
          <a:p>
            <a:fld id="{4DBDED40-CC16-4802-8E29-48A5A0528543}" type="datetimeFigureOut">
              <a:rPr lang="ru-KZ" smtClean="0"/>
              <a:t>06.04.2026</a:t>
            </a:fld>
            <a:endParaRPr lang="ru-KZ"/>
          </a:p>
        </p:txBody>
      </p:sp>
      <p:sp>
        <p:nvSpPr>
          <p:cNvPr id="5" name="Нижний колонтитул 4">
            <a:extLst>
              <a:ext uri="{FF2B5EF4-FFF2-40B4-BE49-F238E27FC236}">
                <a16:creationId xmlns:a16="http://schemas.microsoft.com/office/drawing/2014/main" id="{E54884B9-3260-9B6A-3D5F-776DDD6D8037}"/>
              </a:ext>
            </a:extLst>
          </p:cNvPr>
          <p:cNvSpPr>
            <a:spLocks noGrp="1"/>
          </p:cNvSpPr>
          <p:nvPr>
            <p:ph type="ftr" sz="quarter" idx="11"/>
          </p:nvPr>
        </p:nvSpPr>
        <p:spPr/>
        <p:txBody>
          <a:bodyPr/>
          <a:lstStyle/>
          <a:p>
            <a:endParaRPr lang="ru-KZ"/>
          </a:p>
        </p:txBody>
      </p:sp>
      <p:sp>
        <p:nvSpPr>
          <p:cNvPr id="6" name="Номер слайда 5">
            <a:extLst>
              <a:ext uri="{FF2B5EF4-FFF2-40B4-BE49-F238E27FC236}">
                <a16:creationId xmlns:a16="http://schemas.microsoft.com/office/drawing/2014/main" id="{F1BD53A5-3D8C-153A-D921-059081EDA1F8}"/>
              </a:ext>
            </a:extLst>
          </p:cNvPr>
          <p:cNvSpPr>
            <a:spLocks noGrp="1"/>
          </p:cNvSpPr>
          <p:nvPr>
            <p:ph type="sldNum" sz="quarter" idx="12"/>
          </p:nvPr>
        </p:nvSpPr>
        <p:spPr/>
        <p:txBody>
          <a:bodyPr/>
          <a:lstStyle/>
          <a:p>
            <a:fld id="{43754FC5-9ADC-4A76-A95F-C9C3613CDB91}" type="slidenum">
              <a:rPr lang="ru-KZ" smtClean="0"/>
              <a:t>‹#›</a:t>
            </a:fld>
            <a:endParaRPr lang="ru-KZ"/>
          </a:p>
        </p:txBody>
      </p:sp>
    </p:spTree>
    <p:extLst>
      <p:ext uri="{BB962C8B-B14F-4D97-AF65-F5344CB8AC3E}">
        <p14:creationId xmlns:p14="http://schemas.microsoft.com/office/powerpoint/2010/main" val="11695303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4BCED30-2E93-5517-AFE5-26232FA15ADF}"/>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ru-KZ"/>
          </a:p>
        </p:txBody>
      </p:sp>
      <p:sp>
        <p:nvSpPr>
          <p:cNvPr id="3" name="Текст 2">
            <a:extLst>
              <a:ext uri="{FF2B5EF4-FFF2-40B4-BE49-F238E27FC236}">
                <a16:creationId xmlns:a16="http://schemas.microsoft.com/office/drawing/2014/main" id="{683E0ED2-C777-23A8-8C8D-9B915F4F3AA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081F27B6-3223-3765-C0A5-BA1952EE695B}"/>
              </a:ext>
            </a:extLst>
          </p:cNvPr>
          <p:cNvSpPr>
            <a:spLocks noGrp="1"/>
          </p:cNvSpPr>
          <p:nvPr>
            <p:ph type="dt" sz="half" idx="10"/>
          </p:nvPr>
        </p:nvSpPr>
        <p:spPr/>
        <p:txBody>
          <a:bodyPr/>
          <a:lstStyle/>
          <a:p>
            <a:fld id="{4DBDED40-CC16-4802-8E29-48A5A0528543}" type="datetimeFigureOut">
              <a:rPr lang="ru-KZ" smtClean="0"/>
              <a:t>06.04.2026</a:t>
            </a:fld>
            <a:endParaRPr lang="ru-KZ"/>
          </a:p>
        </p:txBody>
      </p:sp>
      <p:sp>
        <p:nvSpPr>
          <p:cNvPr id="5" name="Нижний колонтитул 4">
            <a:extLst>
              <a:ext uri="{FF2B5EF4-FFF2-40B4-BE49-F238E27FC236}">
                <a16:creationId xmlns:a16="http://schemas.microsoft.com/office/drawing/2014/main" id="{6EC36FAA-63BF-4EE3-4529-7FBCF2A96367}"/>
              </a:ext>
            </a:extLst>
          </p:cNvPr>
          <p:cNvSpPr>
            <a:spLocks noGrp="1"/>
          </p:cNvSpPr>
          <p:nvPr>
            <p:ph type="ftr" sz="quarter" idx="11"/>
          </p:nvPr>
        </p:nvSpPr>
        <p:spPr/>
        <p:txBody>
          <a:bodyPr/>
          <a:lstStyle/>
          <a:p>
            <a:endParaRPr lang="ru-KZ"/>
          </a:p>
        </p:txBody>
      </p:sp>
      <p:sp>
        <p:nvSpPr>
          <p:cNvPr id="6" name="Номер слайда 5">
            <a:extLst>
              <a:ext uri="{FF2B5EF4-FFF2-40B4-BE49-F238E27FC236}">
                <a16:creationId xmlns:a16="http://schemas.microsoft.com/office/drawing/2014/main" id="{6E9C27DE-9565-6D2D-BF8E-AABC66F50F9B}"/>
              </a:ext>
            </a:extLst>
          </p:cNvPr>
          <p:cNvSpPr>
            <a:spLocks noGrp="1"/>
          </p:cNvSpPr>
          <p:nvPr>
            <p:ph type="sldNum" sz="quarter" idx="12"/>
          </p:nvPr>
        </p:nvSpPr>
        <p:spPr/>
        <p:txBody>
          <a:bodyPr/>
          <a:lstStyle/>
          <a:p>
            <a:fld id="{43754FC5-9ADC-4A76-A95F-C9C3613CDB91}" type="slidenum">
              <a:rPr lang="ru-KZ" smtClean="0"/>
              <a:t>‹#›</a:t>
            </a:fld>
            <a:endParaRPr lang="ru-KZ"/>
          </a:p>
        </p:txBody>
      </p:sp>
    </p:spTree>
    <p:extLst>
      <p:ext uri="{BB962C8B-B14F-4D97-AF65-F5344CB8AC3E}">
        <p14:creationId xmlns:p14="http://schemas.microsoft.com/office/powerpoint/2010/main" val="34430859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32E8F74-0379-415E-EF92-5FF03952E001}"/>
              </a:ext>
            </a:extLst>
          </p:cNvPr>
          <p:cNvSpPr>
            <a:spLocks noGrp="1"/>
          </p:cNvSpPr>
          <p:nvPr>
            <p:ph type="title"/>
          </p:nvPr>
        </p:nvSpPr>
        <p:spPr/>
        <p:txBody>
          <a:bodyPr/>
          <a:lstStyle/>
          <a:p>
            <a:r>
              <a:rPr lang="ru-RU"/>
              <a:t>Образец заголовка</a:t>
            </a:r>
            <a:endParaRPr lang="ru-KZ"/>
          </a:p>
        </p:txBody>
      </p:sp>
      <p:sp>
        <p:nvSpPr>
          <p:cNvPr id="3" name="Объект 2">
            <a:extLst>
              <a:ext uri="{FF2B5EF4-FFF2-40B4-BE49-F238E27FC236}">
                <a16:creationId xmlns:a16="http://schemas.microsoft.com/office/drawing/2014/main" id="{DD8F0E0F-0117-47B1-A13E-F17FC8DB1A74}"/>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Объект 3">
            <a:extLst>
              <a:ext uri="{FF2B5EF4-FFF2-40B4-BE49-F238E27FC236}">
                <a16:creationId xmlns:a16="http://schemas.microsoft.com/office/drawing/2014/main" id="{C05CE245-178B-122A-0DC9-A63F308FD466}"/>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5" name="Дата 4">
            <a:extLst>
              <a:ext uri="{FF2B5EF4-FFF2-40B4-BE49-F238E27FC236}">
                <a16:creationId xmlns:a16="http://schemas.microsoft.com/office/drawing/2014/main" id="{F5CB72CE-293D-7E46-1D7A-BA06EE7C266B}"/>
              </a:ext>
            </a:extLst>
          </p:cNvPr>
          <p:cNvSpPr>
            <a:spLocks noGrp="1"/>
          </p:cNvSpPr>
          <p:nvPr>
            <p:ph type="dt" sz="half" idx="10"/>
          </p:nvPr>
        </p:nvSpPr>
        <p:spPr/>
        <p:txBody>
          <a:bodyPr/>
          <a:lstStyle/>
          <a:p>
            <a:fld id="{4DBDED40-CC16-4802-8E29-48A5A0528543}" type="datetimeFigureOut">
              <a:rPr lang="ru-KZ" smtClean="0"/>
              <a:t>06.04.2026</a:t>
            </a:fld>
            <a:endParaRPr lang="ru-KZ"/>
          </a:p>
        </p:txBody>
      </p:sp>
      <p:sp>
        <p:nvSpPr>
          <p:cNvPr id="6" name="Нижний колонтитул 5">
            <a:extLst>
              <a:ext uri="{FF2B5EF4-FFF2-40B4-BE49-F238E27FC236}">
                <a16:creationId xmlns:a16="http://schemas.microsoft.com/office/drawing/2014/main" id="{1237BC4C-2E7A-B3E2-A425-818FED484C26}"/>
              </a:ext>
            </a:extLst>
          </p:cNvPr>
          <p:cNvSpPr>
            <a:spLocks noGrp="1"/>
          </p:cNvSpPr>
          <p:nvPr>
            <p:ph type="ftr" sz="quarter" idx="11"/>
          </p:nvPr>
        </p:nvSpPr>
        <p:spPr/>
        <p:txBody>
          <a:bodyPr/>
          <a:lstStyle/>
          <a:p>
            <a:endParaRPr lang="ru-KZ"/>
          </a:p>
        </p:txBody>
      </p:sp>
      <p:sp>
        <p:nvSpPr>
          <p:cNvPr id="7" name="Номер слайда 6">
            <a:extLst>
              <a:ext uri="{FF2B5EF4-FFF2-40B4-BE49-F238E27FC236}">
                <a16:creationId xmlns:a16="http://schemas.microsoft.com/office/drawing/2014/main" id="{74625FE3-D5B9-4FDA-00A5-C09D673715B2}"/>
              </a:ext>
            </a:extLst>
          </p:cNvPr>
          <p:cNvSpPr>
            <a:spLocks noGrp="1"/>
          </p:cNvSpPr>
          <p:nvPr>
            <p:ph type="sldNum" sz="quarter" idx="12"/>
          </p:nvPr>
        </p:nvSpPr>
        <p:spPr/>
        <p:txBody>
          <a:bodyPr/>
          <a:lstStyle/>
          <a:p>
            <a:fld id="{43754FC5-9ADC-4A76-A95F-C9C3613CDB91}" type="slidenum">
              <a:rPr lang="ru-KZ" smtClean="0"/>
              <a:t>‹#›</a:t>
            </a:fld>
            <a:endParaRPr lang="ru-KZ"/>
          </a:p>
        </p:txBody>
      </p:sp>
    </p:spTree>
    <p:extLst>
      <p:ext uri="{BB962C8B-B14F-4D97-AF65-F5344CB8AC3E}">
        <p14:creationId xmlns:p14="http://schemas.microsoft.com/office/powerpoint/2010/main" val="20188143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DDDEE52-ECE4-2B95-0B4A-0920558ED701}"/>
              </a:ext>
            </a:extLst>
          </p:cNvPr>
          <p:cNvSpPr>
            <a:spLocks noGrp="1"/>
          </p:cNvSpPr>
          <p:nvPr>
            <p:ph type="title"/>
          </p:nvPr>
        </p:nvSpPr>
        <p:spPr>
          <a:xfrm>
            <a:off x="839788" y="365125"/>
            <a:ext cx="10515600" cy="1325563"/>
          </a:xfrm>
        </p:spPr>
        <p:txBody>
          <a:bodyPr/>
          <a:lstStyle/>
          <a:p>
            <a:r>
              <a:rPr lang="ru-RU"/>
              <a:t>Образец заголовка</a:t>
            </a:r>
            <a:endParaRPr lang="ru-KZ"/>
          </a:p>
        </p:txBody>
      </p:sp>
      <p:sp>
        <p:nvSpPr>
          <p:cNvPr id="3" name="Текст 2">
            <a:extLst>
              <a:ext uri="{FF2B5EF4-FFF2-40B4-BE49-F238E27FC236}">
                <a16:creationId xmlns:a16="http://schemas.microsoft.com/office/drawing/2014/main" id="{D6A63EB1-70A3-183D-DD91-B15E27C50D1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FFE71067-7ECA-4B1B-5BCF-FA06261B9B87}"/>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5" name="Текст 4">
            <a:extLst>
              <a:ext uri="{FF2B5EF4-FFF2-40B4-BE49-F238E27FC236}">
                <a16:creationId xmlns:a16="http://schemas.microsoft.com/office/drawing/2014/main" id="{63803F7F-F7B0-D822-0310-D7CFB6672AF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C3C06118-D862-1E24-4D58-B2D90580E1BD}"/>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7" name="Дата 6">
            <a:extLst>
              <a:ext uri="{FF2B5EF4-FFF2-40B4-BE49-F238E27FC236}">
                <a16:creationId xmlns:a16="http://schemas.microsoft.com/office/drawing/2014/main" id="{B7D723C1-F6C1-FA2C-CD65-36997315294A}"/>
              </a:ext>
            </a:extLst>
          </p:cNvPr>
          <p:cNvSpPr>
            <a:spLocks noGrp="1"/>
          </p:cNvSpPr>
          <p:nvPr>
            <p:ph type="dt" sz="half" idx="10"/>
          </p:nvPr>
        </p:nvSpPr>
        <p:spPr/>
        <p:txBody>
          <a:bodyPr/>
          <a:lstStyle/>
          <a:p>
            <a:fld id="{4DBDED40-CC16-4802-8E29-48A5A0528543}" type="datetimeFigureOut">
              <a:rPr lang="ru-KZ" smtClean="0"/>
              <a:t>06.04.2026</a:t>
            </a:fld>
            <a:endParaRPr lang="ru-KZ"/>
          </a:p>
        </p:txBody>
      </p:sp>
      <p:sp>
        <p:nvSpPr>
          <p:cNvPr id="8" name="Нижний колонтитул 7">
            <a:extLst>
              <a:ext uri="{FF2B5EF4-FFF2-40B4-BE49-F238E27FC236}">
                <a16:creationId xmlns:a16="http://schemas.microsoft.com/office/drawing/2014/main" id="{3D2D742B-65CB-1318-E624-6BC95E9B88D2}"/>
              </a:ext>
            </a:extLst>
          </p:cNvPr>
          <p:cNvSpPr>
            <a:spLocks noGrp="1"/>
          </p:cNvSpPr>
          <p:nvPr>
            <p:ph type="ftr" sz="quarter" idx="11"/>
          </p:nvPr>
        </p:nvSpPr>
        <p:spPr/>
        <p:txBody>
          <a:bodyPr/>
          <a:lstStyle/>
          <a:p>
            <a:endParaRPr lang="ru-KZ"/>
          </a:p>
        </p:txBody>
      </p:sp>
      <p:sp>
        <p:nvSpPr>
          <p:cNvPr id="9" name="Номер слайда 8">
            <a:extLst>
              <a:ext uri="{FF2B5EF4-FFF2-40B4-BE49-F238E27FC236}">
                <a16:creationId xmlns:a16="http://schemas.microsoft.com/office/drawing/2014/main" id="{7C70CBDF-E2C9-AC2D-C8CC-AE49F3DB1EA1}"/>
              </a:ext>
            </a:extLst>
          </p:cNvPr>
          <p:cNvSpPr>
            <a:spLocks noGrp="1"/>
          </p:cNvSpPr>
          <p:nvPr>
            <p:ph type="sldNum" sz="quarter" idx="12"/>
          </p:nvPr>
        </p:nvSpPr>
        <p:spPr/>
        <p:txBody>
          <a:bodyPr/>
          <a:lstStyle/>
          <a:p>
            <a:fld id="{43754FC5-9ADC-4A76-A95F-C9C3613CDB91}" type="slidenum">
              <a:rPr lang="ru-KZ" smtClean="0"/>
              <a:t>‹#›</a:t>
            </a:fld>
            <a:endParaRPr lang="ru-KZ"/>
          </a:p>
        </p:txBody>
      </p:sp>
    </p:spTree>
    <p:extLst>
      <p:ext uri="{BB962C8B-B14F-4D97-AF65-F5344CB8AC3E}">
        <p14:creationId xmlns:p14="http://schemas.microsoft.com/office/powerpoint/2010/main" val="2075589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05F3F76-04AC-ED46-1624-19AC72EA791C}"/>
              </a:ext>
            </a:extLst>
          </p:cNvPr>
          <p:cNvSpPr>
            <a:spLocks noGrp="1"/>
          </p:cNvSpPr>
          <p:nvPr>
            <p:ph type="title"/>
          </p:nvPr>
        </p:nvSpPr>
        <p:spPr/>
        <p:txBody>
          <a:bodyPr/>
          <a:lstStyle/>
          <a:p>
            <a:r>
              <a:rPr lang="ru-RU"/>
              <a:t>Образец заголовка</a:t>
            </a:r>
            <a:endParaRPr lang="ru-KZ"/>
          </a:p>
        </p:txBody>
      </p:sp>
      <p:sp>
        <p:nvSpPr>
          <p:cNvPr id="3" name="Дата 2">
            <a:extLst>
              <a:ext uri="{FF2B5EF4-FFF2-40B4-BE49-F238E27FC236}">
                <a16:creationId xmlns:a16="http://schemas.microsoft.com/office/drawing/2014/main" id="{16E15694-2195-0F53-43AF-3333608C829C}"/>
              </a:ext>
            </a:extLst>
          </p:cNvPr>
          <p:cNvSpPr>
            <a:spLocks noGrp="1"/>
          </p:cNvSpPr>
          <p:nvPr>
            <p:ph type="dt" sz="half" idx="10"/>
          </p:nvPr>
        </p:nvSpPr>
        <p:spPr/>
        <p:txBody>
          <a:bodyPr/>
          <a:lstStyle/>
          <a:p>
            <a:fld id="{4DBDED40-CC16-4802-8E29-48A5A0528543}" type="datetimeFigureOut">
              <a:rPr lang="ru-KZ" smtClean="0"/>
              <a:t>06.04.2026</a:t>
            </a:fld>
            <a:endParaRPr lang="ru-KZ"/>
          </a:p>
        </p:txBody>
      </p:sp>
      <p:sp>
        <p:nvSpPr>
          <p:cNvPr id="4" name="Нижний колонтитул 3">
            <a:extLst>
              <a:ext uri="{FF2B5EF4-FFF2-40B4-BE49-F238E27FC236}">
                <a16:creationId xmlns:a16="http://schemas.microsoft.com/office/drawing/2014/main" id="{18F591F5-C630-811B-0B8A-0544A0C86C14}"/>
              </a:ext>
            </a:extLst>
          </p:cNvPr>
          <p:cNvSpPr>
            <a:spLocks noGrp="1"/>
          </p:cNvSpPr>
          <p:nvPr>
            <p:ph type="ftr" sz="quarter" idx="11"/>
          </p:nvPr>
        </p:nvSpPr>
        <p:spPr/>
        <p:txBody>
          <a:bodyPr/>
          <a:lstStyle/>
          <a:p>
            <a:endParaRPr lang="ru-KZ"/>
          </a:p>
        </p:txBody>
      </p:sp>
      <p:sp>
        <p:nvSpPr>
          <p:cNvPr id="5" name="Номер слайда 4">
            <a:extLst>
              <a:ext uri="{FF2B5EF4-FFF2-40B4-BE49-F238E27FC236}">
                <a16:creationId xmlns:a16="http://schemas.microsoft.com/office/drawing/2014/main" id="{905A1419-04B3-757F-FC6F-94CD034D36C4}"/>
              </a:ext>
            </a:extLst>
          </p:cNvPr>
          <p:cNvSpPr>
            <a:spLocks noGrp="1"/>
          </p:cNvSpPr>
          <p:nvPr>
            <p:ph type="sldNum" sz="quarter" idx="12"/>
          </p:nvPr>
        </p:nvSpPr>
        <p:spPr/>
        <p:txBody>
          <a:bodyPr/>
          <a:lstStyle/>
          <a:p>
            <a:fld id="{43754FC5-9ADC-4A76-A95F-C9C3613CDB91}" type="slidenum">
              <a:rPr lang="ru-KZ" smtClean="0"/>
              <a:t>‹#›</a:t>
            </a:fld>
            <a:endParaRPr lang="ru-KZ"/>
          </a:p>
        </p:txBody>
      </p:sp>
    </p:spTree>
    <p:extLst>
      <p:ext uri="{BB962C8B-B14F-4D97-AF65-F5344CB8AC3E}">
        <p14:creationId xmlns:p14="http://schemas.microsoft.com/office/powerpoint/2010/main" val="12321210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01F3232A-37A8-89BE-17D4-4E2A6B97A34D}"/>
              </a:ext>
            </a:extLst>
          </p:cNvPr>
          <p:cNvSpPr>
            <a:spLocks noGrp="1"/>
          </p:cNvSpPr>
          <p:nvPr>
            <p:ph type="dt" sz="half" idx="10"/>
          </p:nvPr>
        </p:nvSpPr>
        <p:spPr/>
        <p:txBody>
          <a:bodyPr/>
          <a:lstStyle/>
          <a:p>
            <a:fld id="{4DBDED40-CC16-4802-8E29-48A5A0528543}" type="datetimeFigureOut">
              <a:rPr lang="ru-KZ" smtClean="0"/>
              <a:t>06.04.2026</a:t>
            </a:fld>
            <a:endParaRPr lang="ru-KZ"/>
          </a:p>
        </p:txBody>
      </p:sp>
      <p:sp>
        <p:nvSpPr>
          <p:cNvPr id="3" name="Нижний колонтитул 2">
            <a:extLst>
              <a:ext uri="{FF2B5EF4-FFF2-40B4-BE49-F238E27FC236}">
                <a16:creationId xmlns:a16="http://schemas.microsoft.com/office/drawing/2014/main" id="{A0F93208-6105-734D-0F89-787C076DB840}"/>
              </a:ext>
            </a:extLst>
          </p:cNvPr>
          <p:cNvSpPr>
            <a:spLocks noGrp="1"/>
          </p:cNvSpPr>
          <p:nvPr>
            <p:ph type="ftr" sz="quarter" idx="11"/>
          </p:nvPr>
        </p:nvSpPr>
        <p:spPr/>
        <p:txBody>
          <a:bodyPr/>
          <a:lstStyle/>
          <a:p>
            <a:endParaRPr lang="ru-KZ"/>
          </a:p>
        </p:txBody>
      </p:sp>
      <p:sp>
        <p:nvSpPr>
          <p:cNvPr id="4" name="Номер слайда 3">
            <a:extLst>
              <a:ext uri="{FF2B5EF4-FFF2-40B4-BE49-F238E27FC236}">
                <a16:creationId xmlns:a16="http://schemas.microsoft.com/office/drawing/2014/main" id="{93B0051A-5730-66AE-0BD4-280E01435F53}"/>
              </a:ext>
            </a:extLst>
          </p:cNvPr>
          <p:cNvSpPr>
            <a:spLocks noGrp="1"/>
          </p:cNvSpPr>
          <p:nvPr>
            <p:ph type="sldNum" sz="quarter" idx="12"/>
          </p:nvPr>
        </p:nvSpPr>
        <p:spPr/>
        <p:txBody>
          <a:bodyPr/>
          <a:lstStyle/>
          <a:p>
            <a:fld id="{43754FC5-9ADC-4A76-A95F-C9C3613CDB91}" type="slidenum">
              <a:rPr lang="ru-KZ" smtClean="0"/>
              <a:t>‹#›</a:t>
            </a:fld>
            <a:endParaRPr lang="ru-KZ"/>
          </a:p>
        </p:txBody>
      </p:sp>
    </p:spTree>
    <p:extLst>
      <p:ext uri="{BB962C8B-B14F-4D97-AF65-F5344CB8AC3E}">
        <p14:creationId xmlns:p14="http://schemas.microsoft.com/office/powerpoint/2010/main" val="19360589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DDD88B3-303A-65D2-F48B-C9EAE75A5051}"/>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ru-KZ"/>
          </a:p>
        </p:txBody>
      </p:sp>
      <p:sp>
        <p:nvSpPr>
          <p:cNvPr id="3" name="Объект 2">
            <a:extLst>
              <a:ext uri="{FF2B5EF4-FFF2-40B4-BE49-F238E27FC236}">
                <a16:creationId xmlns:a16="http://schemas.microsoft.com/office/drawing/2014/main" id="{7ADAF2B4-104E-2A16-C184-70F0EB7730E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Текст 3">
            <a:extLst>
              <a:ext uri="{FF2B5EF4-FFF2-40B4-BE49-F238E27FC236}">
                <a16:creationId xmlns:a16="http://schemas.microsoft.com/office/drawing/2014/main" id="{7A6715D3-B3AE-266D-D1F3-2DD2F0353A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13EA4F77-8DFB-6CD8-43C8-8F1AF7349AB7}"/>
              </a:ext>
            </a:extLst>
          </p:cNvPr>
          <p:cNvSpPr>
            <a:spLocks noGrp="1"/>
          </p:cNvSpPr>
          <p:nvPr>
            <p:ph type="dt" sz="half" idx="10"/>
          </p:nvPr>
        </p:nvSpPr>
        <p:spPr/>
        <p:txBody>
          <a:bodyPr/>
          <a:lstStyle/>
          <a:p>
            <a:fld id="{4DBDED40-CC16-4802-8E29-48A5A0528543}" type="datetimeFigureOut">
              <a:rPr lang="ru-KZ" smtClean="0"/>
              <a:t>06.04.2026</a:t>
            </a:fld>
            <a:endParaRPr lang="ru-KZ"/>
          </a:p>
        </p:txBody>
      </p:sp>
      <p:sp>
        <p:nvSpPr>
          <p:cNvPr id="6" name="Нижний колонтитул 5">
            <a:extLst>
              <a:ext uri="{FF2B5EF4-FFF2-40B4-BE49-F238E27FC236}">
                <a16:creationId xmlns:a16="http://schemas.microsoft.com/office/drawing/2014/main" id="{FFC473D2-F58D-D754-949A-A910864C0E00}"/>
              </a:ext>
            </a:extLst>
          </p:cNvPr>
          <p:cNvSpPr>
            <a:spLocks noGrp="1"/>
          </p:cNvSpPr>
          <p:nvPr>
            <p:ph type="ftr" sz="quarter" idx="11"/>
          </p:nvPr>
        </p:nvSpPr>
        <p:spPr/>
        <p:txBody>
          <a:bodyPr/>
          <a:lstStyle/>
          <a:p>
            <a:endParaRPr lang="ru-KZ"/>
          </a:p>
        </p:txBody>
      </p:sp>
      <p:sp>
        <p:nvSpPr>
          <p:cNvPr id="7" name="Номер слайда 6">
            <a:extLst>
              <a:ext uri="{FF2B5EF4-FFF2-40B4-BE49-F238E27FC236}">
                <a16:creationId xmlns:a16="http://schemas.microsoft.com/office/drawing/2014/main" id="{EC04DE81-1BC6-159F-25AC-CC4D46FB16E7}"/>
              </a:ext>
            </a:extLst>
          </p:cNvPr>
          <p:cNvSpPr>
            <a:spLocks noGrp="1"/>
          </p:cNvSpPr>
          <p:nvPr>
            <p:ph type="sldNum" sz="quarter" idx="12"/>
          </p:nvPr>
        </p:nvSpPr>
        <p:spPr/>
        <p:txBody>
          <a:bodyPr/>
          <a:lstStyle/>
          <a:p>
            <a:fld id="{43754FC5-9ADC-4A76-A95F-C9C3613CDB91}" type="slidenum">
              <a:rPr lang="ru-KZ" smtClean="0"/>
              <a:t>‹#›</a:t>
            </a:fld>
            <a:endParaRPr lang="ru-KZ"/>
          </a:p>
        </p:txBody>
      </p:sp>
    </p:spTree>
    <p:extLst>
      <p:ext uri="{BB962C8B-B14F-4D97-AF65-F5344CB8AC3E}">
        <p14:creationId xmlns:p14="http://schemas.microsoft.com/office/powerpoint/2010/main" val="26967550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6A4B7FD-BE72-C1B4-AADC-A52BF29269C5}"/>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ru-KZ"/>
          </a:p>
        </p:txBody>
      </p:sp>
      <p:sp>
        <p:nvSpPr>
          <p:cNvPr id="3" name="Рисунок 2">
            <a:extLst>
              <a:ext uri="{FF2B5EF4-FFF2-40B4-BE49-F238E27FC236}">
                <a16:creationId xmlns:a16="http://schemas.microsoft.com/office/drawing/2014/main" id="{62F7DE3B-1DFA-04B2-A939-489BED8CB3E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KZ"/>
          </a:p>
        </p:txBody>
      </p:sp>
      <p:sp>
        <p:nvSpPr>
          <p:cNvPr id="4" name="Текст 3">
            <a:extLst>
              <a:ext uri="{FF2B5EF4-FFF2-40B4-BE49-F238E27FC236}">
                <a16:creationId xmlns:a16="http://schemas.microsoft.com/office/drawing/2014/main" id="{9FE5A94F-5BD5-5C01-E60A-E9F653E9FF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5D6C8896-D84D-B287-915C-3ABB35894E33}"/>
              </a:ext>
            </a:extLst>
          </p:cNvPr>
          <p:cNvSpPr>
            <a:spLocks noGrp="1"/>
          </p:cNvSpPr>
          <p:nvPr>
            <p:ph type="dt" sz="half" idx="10"/>
          </p:nvPr>
        </p:nvSpPr>
        <p:spPr/>
        <p:txBody>
          <a:bodyPr/>
          <a:lstStyle/>
          <a:p>
            <a:fld id="{4DBDED40-CC16-4802-8E29-48A5A0528543}" type="datetimeFigureOut">
              <a:rPr lang="ru-KZ" smtClean="0"/>
              <a:t>06.04.2026</a:t>
            </a:fld>
            <a:endParaRPr lang="ru-KZ"/>
          </a:p>
        </p:txBody>
      </p:sp>
      <p:sp>
        <p:nvSpPr>
          <p:cNvPr id="6" name="Нижний колонтитул 5">
            <a:extLst>
              <a:ext uri="{FF2B5EF4-FFF2-40B4-BE49-F238E27FC236}">
                <a16:creationId xmlns:a16="http://schemas.microsoft.com/office/drawing/2014/main" id="{58222874-6892-1DF8-16DC-31D0E11E1E76}"/>
              </a:ext>
            </a:extLst>
          </p:cNvPr>
          <p:cNvSpPr>
            <a:spLocks noGrp="1"/>
          </p:cNvSpPr>
          <p:nvPr>
            <p:ph type="ftr" sz="quarter" idx="11"/>
          </p:nvPr>
        </p:nvSpPr>
        <p:spPr/>
        <p:txBody>
          <a:bodyPr/>
          <a:lstStyle/>
          <a:p>
            <a:endParaRPr lang="ru-KZ"/>
          </a:p>
        </p:txBody>
      </p:sp>
      <p:sp>
        <p:nvSpPr>
          <p:cNvPr id="7" name="Номер слайда 6">
            <a:extLst>
              <a:ext uri="{FF2B5EF4-FFF2-40B4-BE49-F238E27FC236}">
                <a16:creationId xmlns:a16="http://schemas.microsoft.com/office/drawing/2014/main" id="{F2B9D2E3-1413-4B07-87FF-4E3BFECBA793}"/>
              </a:ext>
            </a:extLst>
          </p:cNvPr>
          <p:cNvSpPr>
            <a:spLocks noGrp="1"/>
          </p:cNvSpPr>
          <p:nvPr>
            <p:ph type="sldNum" sz="quarter" idx="12"/>
          </p:nvPr>
        </p:nvSpPr>
        <p:spPr/>
        <p:txBody>
          <a:bodyPr/>
          <a:lstStyle/>
          <a:p>
            <a:fld id="{43754FC5-9ADC-4A76-A95F-C9C3613CDB91}" type="slidenum">
              <a:rPr lang="ru-KZ" smtClean="0"/>
              <a:t>‹#›</a:t>
            </a:fld>
            <a:endParaRPr lang="ru-KZ"/>
          </a:p>
        </p:txBody>
      </p:sp>
    </p:spTree>
    <p:extLst>
      <p:ext uri="{BB962C8B-B14F-4D97-AF65-F5344CB8AC3E}">
        <p14:creationId xmlns:p14="http://schemas.microsoft.com/office/powerpoint/2010/main" val="29436297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BA3D353-3659-9D17-6F79-2AF649B8B1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ru-KZ"/>
          </a:p>
        </p:txBody>
      </p:sp>
      <p:sp>
        <p:nvSpPr>
          <p:cNvPr id="3" name="Текст 2">
            <a:extLst>
              <a:ext uri="{FF2B5EF4-FFF2-40B4-BE49-F238E27FC236}">
                <a16:creationId xmlns:a16="http://schemas.microsoft.com/office/drawing/2014/main" id="{9CFB247D-1C7A-4636-A7F0-42BCA9328A1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Дата 3">
            <a:extLst>
              <a:ext uri="{FF2B5EF4-FFF2-40B4-BE49-F238E27FC236}">
                <a16:creationId xmlns:a16="http://schemas.microsoft.com/office/drawing/2014/main" id="{B86B536B-82A7-B970-1929-05A1BED472D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DBDED40-CC16-4802-8E29-48A5A0528543}" type="datetimeFigureOut">
              <a:rPr lang="ru-KZ" smtClean="0"/>
              <a:t>06.04.2026</a:t>
            </a:fld>
            <a:endParaRPr lang="ru-KZ"/>
          </a:p>
        </p:txBody>
      </p:sp>
      <p:sp>
        <p:nvSpPr>
          <p:cNvPr id="5" name="Нижний колонтитул 4">
            <a:extLst>
              <a:ext uri="{FF2B5EF4-FFF2-40B4-BE49-F238E27FC236}">
                <a16:creationId xmlns:a16="http://schemas.microsoft.com/office/drawing/2014/main" id="{84DF0EF6-672D-73F3-E272-58EE0313B10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ru-KZ"/>
          </a:p>
        </p:txBody>
      </p:sp>
      <p:sp>
        <p:nvSpPr>
          <p:cNvPr id="6" name="Номер слайда 5">
            <a:extLst>
              <a:ext uri="{FF2B5EF4-FFF2-40B4-BE49-F238E27FC236}">
                <a16:creationId xmlns:a16="http://schemas.microsoft.com/office/drawing/2014/main" id="{25F3C67D-CDD0-E967-4EB3-6BEF66C5948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3754FC5-9ADC-4A76-A95F-C9C3613CDB91}" type="slidenum">
              <a:rPr lang="ru-KZ" smtClean="0"/>
              <a:t>‹#›</a:t>
            </a:fld>
            <a:endParaRPr lang="ru-KZ"/>
          </a:p>
        </p:txBody>
      </p:sp>
    </p:spTree>
    <p:extLst>
      <p:ext uri="{BB962C8B-B14F-4D97-AF65-F5344CB8AC3E}">
        <p14:creationId xmlns:p14="http://schemas.microsoft.com/office/powerpoint/2010/main" val="1742833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K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g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43CAA20-3569-4189-9E48-239A229A8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741AC803-6520-D687-EAE7-751604CE9E97}"/>
              </a:ext>
            </a:extLst>
          </p:cNvPr>
          <p:cNvSpPr>
            <a:spLocks noGrp="1"/>
          </p:cNvSpPr>
          <p:nvPr>
            <p:ph type="ctrTitle"/>
          </p:nvPr>
        </p:nvSpPr>
        <p:spPr>
          <a:xfrm>
            <a:off x="838200" y="451381"/>
            <a:ext cx="10512552" cy="4066540"/>
          </a:xfrm>
        </p:spPr>
        <p:txBody>
          <a:bodyPr anchor="b">
            <a:normAutofit/>
          </a:bodyPr>
          <a:lstStyle/>
          <a:p>
            <a:pPr algn="l"/>
            <a:r>
              <a:rPr lang="kk-KZ" sz="6100"/>
              <a:t>Су экожүйелерінің микробиотасы (бактериялар, археялар, су қоймаларындағы протисттер).</a:t>
            </a:r>
            <a:endParaRPr lang="ru-KZ" sz="6100"/>
          </a:p>
        </p:txBody>
      </p:sp>
      <p:sp>
        <p:nvSpPr>
          <p:cNvPr id="3" name="Подзаголовок 2">
            <a:extLst>
              <a:ext uri="{FF2B5EF4-FFF2-40B4-BE49-F238E27FC236}">
                <a16:creationId xmlns:a16="http://schemas.microsoft.com/office/drawing/2014/main" id="{E0C41C4B-2348-C311-F19C-FDAB0560C43B}"/>
              </a:ext>
            </a:extLst>
          </p:cNvPr>
          <p:cNvSpPr>
            <a:spLocks noGrp="1"/>
          </p:cNvSpPr>
          <p:nvPr>
            <p:ph type="subTitle" idx="1"/>
          </p:nvPr>
        </p:nvSpPr>
        <p:spPr>
          <a:xfrm>
            <a:off x="838199" y="4983276"/>
            <a:ext cx="10512552" cy="1126680"/>
          </a:xfrm>
        </p:spPr>
        <p:txBody>
          <a:bodyPr>
            <a:normAutofit/>
          </a:bodyPr>
          <a:lstStyle/>
          <a:p>
            <a:pPr algn="l"/>
            <a:r>
              <a:rPr lang="ru-RU" dirty="0"/>
              <a:t>12 д</a:t>
            </a:r>
            <a:r>
              <a:rPr lang="kk-KZ" dirty="0"/>
              <a:t>әріс</a:t>
            </a:r>
            <a:endParaRPr lang="ru-KZ"/>
          </a:p>
        </p:txBody>
      </p:sp>
      <p:sp>
        <p:nvSpPr>
          <p:cNvPr id="10" name="sketch line">
            <a:extLst>
              <a:ext uri="{FF2B5EF4-FFF2-40B4-BE49-F238E27FC236}">
                <a16:creationId xmlns:a16="http://schemas.microsoft.com/office/drawing/2014/main" id="{DA542B6D-E775-4832-91DC-2D20F85781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18595"/>
            <a:ext cx="5410200" cy="18288"/>
          </a:xfrm>
          <a:custGeom>
            <a:avLst/>
            <a:gdLst>
              <a:gd name="csX0" fmla="*/ 0 w 5410200"/>
              <a:gd name="csY0" fmla="*/ 0 h 18288"/>
              <a:gd name="csX1" fmla="*/ 568071 w 5410200"/>
              <a:gd name="csY1" fmla="*/ 0 h 18288"/>
              <a:gd name="csX2" fmla="*/ 1298448 w 5410200"/>
              <a:gd name="csY2" fmla="*/ 0 h 18288"/>
              <a:gd name="csX3" fmla="*/ 1920621 w 5410200"/>
              <a:gd name="csY3" fmla="*/ 0 h 18288"/>
              <a:gd name="csX4" fmla="*/ 2488692 w 5410200"/>
              <a:gd name="csY4" fmla="*/ 0 h 18288"/>
              <a:gd name="csX5" fmla="*/ 3219069 w 5410200"/>
              <a:gd name="csY5" fmla="*/ 0 h 18288"/>
              <a:gd name="csX6" fmla="*/ 3895344 w 5410200"/>
              <a:gd name="csY6" fmla="*/ 0 h 18288"/>
              <a:gd name="csX7" fmla="*/ 4571619 w 5410200"/>
              <a:gd name="csY7" fmla="*/ 0 h 18288"/>
              <a:gd name="csX8" fmla="*/ 5410200 w 5410200"/>
              <a:gd name="csY8" fmla="*/ 0 h 18288"/>
              <a:gd name="csX9" fmla="*/ 5410200 w 5410200"/>
              <a:gd name="csY9" fmla="*/ 18288 h 18288"/>
              <a:gd name="csX10" fmla="*/ 4842129 w 5410200"/>
              <a:gd name="csY10" fmla="*/ 18288 h 18288"/>
              <a:gd name="csX11" fmla="*/ 4328160 w 5410200"/>
              <a:gd name="csY11" fmla="*/ 18288 h 18288"/>
              <a:gd name="csX12" fmla="*/ 3597783 w 5410200"/>
              <a:gd name="csY12" fmla="*/ 18288 h 18288"/>
              <a:gd name="csX13" fmla="*/ 3029712 w 5410200"/>
              <a:gd name="csY13" fmla="*/ 18288 h 18288"/>
              <a:gd name="csX14" fmla="*/ 2299335 w 5410200"/>
              <a:gd name="csY14" fmla="*/ 18288 h 18288"/>
              <a:gd name="csX15" fmla="*/ 1514856 w 5410200"/>
              <a:gd name="csY15" fmla="*/ 18288 h 18288"/>
              <a:gd name="csX16" fmla="*/ 892683 w 5410200"/>
              <a:gd name="csY16" fmla="*/ 18288 h 18288"/>
              <a:gd name="csX17" fmla="*/ 0 w 5410200"/>
              <a:gd name="csY17" fmla="*/ 18288 h 18288"/>
              <a:gd name="csX18" fmla="*/ 0 w 5410200"/>
              <a:gd name="csY18"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884572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par>
                                <p:cTn id="8" presetID="10" presetClass="entr" presetSubtype="0" fill="hold" grpId="0" nodeType="withEffect">
                                  <p:stCondLst>
                                    <p:cond delay="1000"/>
                                  </p:stCondLst>
                                  <p:iterate type="wd">
                                    <p:tmPct val="15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A30D5A9F-FE82-C7C8-5E4B-F9E8E7396DBE}"/>
              </a:ext>
            </a:extLst>
          </p:cNvPr>
          <p:cNvSpPr>
            <a:spLocks noGrp="1"/>
          </p:cNvSpPr>
          <p:nvPr>
            <p:ph idx="1"/>
          </p:nvPr>
        </p:nvSpPr>
        <p:spPr>
          <a:xfrm>
            <a:off x="838200" y="1825625"/>
            <a:ext cx="5611761" cy="4351338"/>
          </a:xfrm>
          <a:solidFill>
            <a:schemeClr val="accent2"/>
          </a:solidFill>
        </p:spPr>
        <p:txBody>
          <a:bodyPr>
            <a:normAutofit fontScale="77500" lnSpcReduction="20000"/>
          </a:bodyPr>
          <a:lstStyle/>
          <a:p>
            <a:r>
              <a:rPr lang="ru-RU" dirty="0" err="1"/>
              <a:t>Тікелей</a:t>
            </a:r>
            <a:r>
              <a:rPr lang="ru-RU" dirty="0"/>
              <a:t> </a:t>
            </a:r>
            <a:r>
              <a:rPr lang="ru-RU" dirty="0" err="1"/>
              <a:t>әдістерді</a:t>
            </a:r>
            <a:r>
              <a:rPr lang="ru-RU" dirty="0"/>
              <a:t> </a:t>
            </a:r>
            <a:r>
              <a:rPr lang="ru-RU" dirty="0" err="1"/>
              <a:t>әзірлеудегі</a:t>
            </a:r>
            <a:r>
              <a:rPr lang="ru-RU" dirty="0"/>
              <a:t> </a:t>
            </a:r>
            <a:r>
              <a:rPr lang="ru-RU" dirty="0" err="1"/>
              <a:t>келесі</a:t>
            </a:r>
            <a:r>
              <a:rPr lang="ru-RU" dirty="0"/>
              <a:t> </a:t>
            </a:r>
            <a:r>
              <a:rPr lang="ru-RU" dirty="0" err="1"/>
              <a:t>қадам</a:t>
            </a:r>
            <a:r>
              <a:rPr lang="ru-RU" dirty="0"/>
              <a:t> нитроцеллюлоза </a:t>
            </a:r>
            <a:r>
              <a:rPr lang="ru-RU" dirty="0" err="1"/>
              <a:t>мембраналық</a:t>
            </a:r>
            <a:r>
              <a:rPr lang="ru-RU" dirty="0"/>
              <a:t> </a:t>
            </a:r>
            <a:r>
              <a:rPr lang="ru-RU" dirty="0" err="1"/>
              <a:t>сүзгілерін</a:t>
            </a:r>
            <a:r>
              <a:rPr lang="ru-RU" dirty="0"/>
              <a:t> </a:t>
            </a:r>
            <a:r>
              <a:rPr lang="ru-RU" dirty="0" err="1"/>
              <a:t>қолдану</a:t>
            </a:r>
            <a:r>
              <a:rPr lang="ru-RU" dirty="0"/>
              <a:t> </a:t>
            </a:r>
            <a:r>
              <a:rPr lang="ru-RU" dirty="0" err="1"/>
              <a:t>болды</a:t>
            </a:r>
            <a:r>
              <a:rPr lang="ru-RU" dirty="0"/>
              <a:t>. </a:t>
            </a:r>
            <a:r>
              <a:rPr lang="ru-RU" dirty="0" err="1"/>
              <a:t>Бұлар</a:t>
            </a:r>
            <a:r>
              <a:rPr lang="ru-RU" dirty="0"/>
              <a:t> </a:t>
            </a:r>
            <a:r>
              <a:rPr lang="ru-RU" dirty="0" err="1"/>
              <a:t>судағы</a:t>
            </a:r>
            <a:r>
              <a:rPr lang="ru-RU" dirty="0"/>
              <a:t> </a:t>
            </a:r>
            <a:r>
              <a:rPr lang="ru-RU" dirty="0" err="1"/>
              <a:t>өте</a:t>
            </a:r>
            <a:r>
              <a:rPr lang="ru-RU" dirty="0"/>
              <a:t> </a:t>
            </a:r>
            <a:r>
              <a:rPr lang="ru-RU" dirty="0" err="1"/>
              <a:t>төмен</a:t>
            </a:r>
            <a:r>
              <a:rPr lang="ru-RU" dirty="0"/>
              <a:t> </a:t>
            </a:r>
            <a:r>
              <a:rPr lang="ru-RU" dirty="0" err="1"/>
              <a:t>жасуша</a:t>
            </a:r>
            <a:r>
              <a:rPr lang="ru-RU" dirty="0"/>
              <a:t> </a:t>
            </a:r>
            <a:r>
              <a:rPr lang="ru-RU" dirty="0" err="1"/>
              <a:t>концентрацияларында</a:t>
            </a:r>
            <a:r>
              <a:rPr lang="ru-RU" dirty="0"/>
              <a:t> </a:t>
            </a:r>
            <a:r>
              <a:rPr lang="ru-RU" dirty="0" err="1"/>
              <a:t>бактериопланктонды</a:t>
            </a:r>
            <a:r>
              <a:rPr lang="ru-RU" dirty="0"/>
              <a:t> </a:t>
            </a:r>
            <a:r>
              <a:rPr lang="ru-RU" dirty="0" err="1"/>
              <a:t>зерттеуге</a:t>
            </a:r>
            <a:r>
              <a:rPr lang="ru-RU" dirty="0"/>
              <a:t> </a:t>
            </a:r>
            <a:r>
              <a:rPr lang="ru-RU" dirty="0" err="1"/>
              <a:t>мүмкіндік</a:t>
            </a:r>
            <a:r>
              <a:rPr lang="ru-RU" dirty="0"/>
              <a:t> </a:t>
            </a:r>
            <a:r>
              <a:rPr lang="ru-RU" dirty="0" err="1"/>
              <a:t>берді</a:t>
            </a:r>
            <a:r>
              <a:rPr lang="ru-RU" dirty="0"/>
              <a:t>. </a:t>
            </a:r>
            <a:r>
              <a:rPr lang="ru-RU" dirty="0" err="1"/>
              <a:t>Мембраналық</a:t>
            </a:r>
            <a:r>
              <a:rPr lang="ru-RU" dirty="0"/>
              <a:t> </a:t>
            </a:r>
            <a:r>
              <a:rPr lang="ru-RU" dirty="0" err="1"/>
              <a:t>сүзгіден</a:t>
            </a:r>
            <a:r>
              <a:rPr lang="ru-RU" dirty="0"/>
              <a:t> </a:t>
            </a:r>
            <a:r>
              <a:rPr lang="ru-RU" dirty="0" err="1"/>
              <a:t>белгілі</a:t>
            </a:r>
            <a:r>
              <a:rPr lang="ru-RU" dirty="0"/>
              <a:t> </a:t>
            </a:r>
            <a:r>
              <a:rPr lang="ru-RU" dirty="0" err="1"/>
              <a:t>бір</a:t>
            </a:r>
            <a:r>
              <a:rPr lang="ru-RU" dirty="0"/>
              <a:t> </a:t>
            </a:r>
            <a:r>
              <a:rPr lang="ru-RU" dirty="0" err="1"/>
              <a:t>көлемдегі</a:t>
            </a:r>
            <a:r>
              <a:rPr lang="ru-RU" dirty="0"/>
              <a:t> су </a:t>
            </a:r>
            <a:r>
              <a:rPr lang="ru-RU" dirty="0" err="1"/>
              <a:t>өткізілді</a:t>
            </a:r>
            <a:r>
              <a:rPr lang="ru-RU" dirty="0"/>
              <a:t>, </a:t>
            </a:r>
            <a:r>
              <a:rPr lang="ru-RU" dirty="0" err="1"/>
              <a:t>бактериялар</a:t>
            </a:r>
            <a:r>
              <a:rPr lang="ru-RU" dirty="0"/>
              <a:t> </a:t>
            </a:r>
            <a:r>
              <a:rPr lang="ru-RU" dirty="0" err="1"/>
              <a:t>эритрозинмен</a:t>
            </a:r>
            <a:r>
              <a:rPr lang="ru-RU" dirty="0"/>
              <a:t> </a:t>
            </a:r>
            <a:r>
              <a:rPr lang="ru-RU" dirty="0" err="1"/>
              <a:t>боялды</a:t>
            </a:r>
            <a:r>
              <a:rPr lang="ru-RU" dirty="0"/>
              <a:t>, </a:t>
            </a:r>
            <a:r>
              <a:rPr lang="ru-RU" dirty="0" err="1"/>
              <a:t>сүзгі</a:t>
            </a:r>
            <a:r>
              <a:rPr lang="ru-RU" dirty="0"/>
              <a:t> </a:t>
            </a:r>
            <a:r>
              <a:rPr lang="ru-RU" dirty="0" err="1"/>
              <a:t>кептірілді</a:t>
            </a:r>
            <a:r>
              <a:rPr lang="ru-RU" dirty="0"/>
              <a:t>, </a:t>
            </a:r>
            <a:r>
              <a:rPr lang="ru-RU" dirty="0" err="1"/>
              <a:t>иммерсиялық</a:t>
            </a:r>
            <a:r>
              <a:rPr lang="ru-RU" dirty="0"/>
              <a:t> </a:t>
            </a:r>
            <a:r>
              <a:rPr lang="ru-RU" dirty="0" err="1"/>
              <a:t>маймен</a:t>
            </a:r>
            <a:r>
              <a:rPr lang="ru-RU" dirty="0"/>
              <a:t> </a:t>
            </a:r>
            <a:r>
              <a:rPr lang="ru-RU" dirty="0" err="1"/>
              <a:t>тазартылды</a:t>
            </a:r>
            <a:r>
              <a:rPr lang="ru-RU" dirty="0"/>
              <a:t> </a:t>
            </a:r>
            <a:r>
              <a:rPr lang="ru-RU" dirty="0" err="1"/>
              <a:t>және</a:t>
            </a:r>
            <a:r>
              <a:rPr lang="ru-RU" dirty="0"/>
              <a:t> </a:t>
            </a:r>
            <a:r>
              <a:rPr lang="ru-RU" dirty="0" err="1"/>
              <a:t>бактериялар</a:t>
            </a:r>
            <a:r>
              <a:rPr lang="ru-RU" dirty="0"/>
              <a:t> микроскоп </a:t>
            </a:r>
            <a:r>
              <a:rPr lang="ru-RU" dirty="0" err="1"/>
              <a:t>астында</a:t>
            </a:r>
            <a:r>
              <a:rPr lang="ru-RU" dirty="0"/>
              <a:t> </a:t>
            </a:r>
            <a:r>
              <a:rPr lang="ru-RU" dirty="0" err="1"/>
              <a:t>саналды</a:t>
            </a:r>
            <a:r>
              <a:rPr lang="ru-RU" dirty="0"/>
              <a:t>. Бұл </a:t>
            </a:r>
            <a:r>
              <a:rPr lang="ru-RU" dirty="0" err="1"/>
              <a:t>әдісті</a:t>
            </a:r>
            <a:r>
              <a:rPr lang="ru-RU" dirty="0"/>
              <a:t> </a:t>
            </a:r>
            <a:r>
              <a:rPr lang="ru-RU" dirty="0" err="1"/>
              <a:t>сумен</a:t>
            </a:r>
            <a:r>
              <a:rPr lang="ru-RU" dirty="0"/>
              <a:t> </a:t>
            </a:r>
            <a:r>
              <a:rPr lang="ru-RU" dirty="0" err="1"/>
              <a:t>жабдықтау</a:t>
            </a:r>
            <a:r>
              <a:rPr lang="ru-RU" dirty="0"/>
              <a:t> </a:t>
            </a:r>
            <a:r>
              <a:rPr lang="ru-RU" dirty="0" err="1"/>
              <a:t>мекемелерін</a:t>
            </a:r>
            <a:r>
              <a:rPr lang="ru-RU" dirty="0"/>
              <a:t> </a:t>
            </a:r>
            <a:r>
              <a:rPr lang="ru-RU" dirty="0" err="1"/>
              <a:t>бақылауға</a:t>
            </a:r>
            <a:r>
              <a:rPr lang="ru-RU" dirty="0"/>
              <a:t> А.С. Разумов </a:t>
            </a:r>
            <a:r>
              <a:rPr lang="ru-RU" dirty="0" err="1"/>
              <a:t>енгізді</a:t>
            </a:r>
            <a:r>
              <a:rPr lang="ru-RU" dirty="0"/>
              <a:t> </a:t>
            </a:r>
            <a:r>
              <a:rPr lang="ru-RU" dirty="0" err="1"/>
              <a:t>және</a:t>
            </a:r>
            <a:r>
              <a:rPr lang="ru-RU" dirty="0"/>
              <a:t> А.Е. </a:t>
            </a:r>
            <a:r>
              <a:rPr lang="ru-RU" dirty="0" err="1"/>
              <a:t>Крисс</a:t>
            </a:r>
            <a:r>
              <a:rPr lang="ru-RU" dirty="0"/>
              <a:t> </a:t>
            </a:r>
            <a:r>
              <a:rPr lang="ru-RU" dirty="0" err="1"/>
              <a:t>теңіздерге</a:t>
            </a:r>
            <a:r>
              <a:rPr lang="ru-RU" dirty="0"/>
              <a:t> </a:t>
            </a:r>
            <a:r>
              <a:rPr lang="ru-RU" dirty="0" err="1"/>
              <a:t>өте</a:t>
            </a:r>
            <a:r>
              <a:rPr lang="ru-RU" dirty="0"/>
              <a:t> </a:t>
            </a:r>
            <a:r>
              <a:rPr lang="ru-RU" dirty="0" err="1"/>
              <a:t>кең</a:t>
            </a:r>
            <a:r>
              <a:rPr lang="ru-RU" dirty="0"/>
              <a:t> </a:t>
            </a:r>
            <a:r>
              <a:rPr lang="ru-RU" dirty="0" err="1"/>
              <a:t>көлемде</a:t>
            </a:r>
            <a:r>
              <a:rPr lang="ru-RU" dirty="0"/>
              <a:t> </a:t>
            </a:r>
            <a:r>
              <a:rPr lang="ru-RU" dirty="0" err="1"/>
              <a:t>қолданды</a:t>
            </a:r>
            <a:r>
              <a:rPr lang="ru-RU" dirty="0"/>
              <a:t>.</a:t>
            </a:r>
            <a:endParaRPr lang="ru-KZ" dirty="0"/>
          </a:p>
        </p:txBody>
      </p:sp>
      <p:sp>
        <p:nvSpPr>
          <p:cNvPr id="5" name="TextBox 4">
            <a:extLst>
              <a:ext uri="{FF2B5EF4-FFF2-40B4-BE49-F238E27FC236}">
                <a16:creationId xmlns:a16="http://schemas.microsoft.com/office/drawing/2014/main" id="{858DA746-019D-26D9-451A-FC16674BEB01}"/>
              </a:ext>
            </a:extLst>
          </p:cNvPr>
          <p:cNvSpPr txBox="1"/>
          <p:nvPr/>
        </p:nvSpPr>
        <p:spPr>
          <a:xfrm>
            <a:off x="6918960" y="2235200"/>
            <a:ext cx="5080327" cy="2862322"/>
          </a:xfrm>
          <a:prstGeom prst="rect">
            <a:avLst/>
          </a:prstGeom>
          <a:solidFill>
            <a:schemeClr val="accent2"/>
          </a:solidFill>
        </p:spPr>
        <p:txBody>
          <a:bodyPr wrap="square">
            <a:spAutoFit/>
          </a:bodyPr>
          <a:lstStyle/>
          <a:p>
            <a:r>
              <a:rPr lang="ru-KZ" sz="2000" dirty="0" err="1"/>
              <a:t>Қазіргі</a:t>
            </a:r>
            <a:r>
              <a:rPr lang="ru-KZ" sz="2000" dirty="0"/>
              <a:t> </a:t>
            </a:r>
            <a:r>
              <a:rPr lang="ru-KZ" sz="2000" dirty="0" err="1"/>
              <a:t>таңда</a:t>
            </a:r>
            <a:r>
              <a:rPr lang="ru-KZ" sz="2000" dirty="0"/>
              <a:t> </a:t>
            </a:r>
            <a:r>
              <a:rPr lang="ru-KZ" sz="2000" dirty="0" err="1"/>
              <a:t>бактерияларды</a:t>
            </a:r>
            <a:r>
              <a:rPr lang="ru-KZ" sz="2000" dirty="0"/>
              <a:t> </a:t>
            </a:r>
            <a:r>
              <a:rPr lang="ru-KZ" sz="2000" dirty="0" err="1"/>
              <a:t>сүзгіде</a:t>
            </a:r>
            <a:r>
              <a:rPr lang="ru-KZ" sz="2000" dirty="0"/>
              <a:t> </a:t>
            </a:r>
            <a:r>
              <a:rPr lang="ru-KZ" sz="2000" dirty="0" err="1"/>
              <a:t>флуоресцентті</a:t>
            </a:r>
            <a:r>
              <a:rPr lang="ru-KZ" sz="2000" dirty="0"/>
              <a:t> </a:t>
            </a:r>
            <a:r>
              <a:rPr lang="ru-KZ" sz="2000" dirty="0" err="1"/>
              <a:t>бояғыштармен</a:t>
            </a:r>
            <a:r>
              <a:rPr lang="ru-KZ" sz="2000" dirty="0"/>
              <a:t> </a:t>
            </a:r>
            <a:r>
              <a:rPr lang="ru-KZ" sz="2000" dirty="0" err="1"/>
              <a:t>бояу</a:t>
            </a:r>
            <a:r>
              <a:rPr lang="ru-KZ" sz="2000" dirty="0"/>
              <a:t> </a:t>
            </a:r>
            <a:r>
              <a:rPr lang="ru-KZ" sz="2000" dirty="0" err="1"/>
              <a:t>және</a:t>
            </a:r>
            <a:r>
              <a:rPr lang="ru-KZ" sz="2000" dirty="0"/>
              <a:t> </a:t>
            </a:r>
            <a:r>
              <a:rPr lang="ru-KZ" sz="2000" dirty="0" err="1"/>
              <a:t>оларды</a:t>
            </a:r>
            <a:r>
              <a:rPr lang="ru-KZ" sz="2000" dirty="0"/>
              <a:t> </a:t>
            </a:r>
            <a:r>
              <a:rPr lang="ru-KZ" sz="2000" dirty="0" err="1"/>
              <a:t>эпилюминесценциялық</a:t>
            </a:r>
            <a:r>
              <a:rPr lang="ru-KZ" sz="2000" dirty="0"/>
              <a:t> </a:t>
            </a:r>
            <a:r>
              <a:rPr lang="ru-KZ" sz="2000" dirty="0" err="1"/>
              <a:t>микроскоппен</a:t>
            </a:r>
            <a:r>
              <a:rPr lang="ru-KZ" sz="2000" dirty="0"/>
              <a:t> </a:t>
            </a:r>
            <a:r>
              <a:rPr lang="ru-KZ" sz="2000" dirty="0" err="1"/>
              <a:t>санау</a:t>
            </a:r>
            <a:r>
              <a:rPr lang="ru-KZ" sz="2000" dirty="0"/>
              <a:t> </a:t>
            </a:r>
            <a:r>
              <a:rPr lang="ru-KZ" sz="2000" dirty="0" err="1"/>
              <a:t>ең</a:t>
            </a:r>
            <a:r>
              <a:rPr lang="ru-KZ" sz="2000" dirty="0"/>
              <a:t> қолайлы </a:t>
            </a:r>
            <a:r>
              <a:rPr lang="ru-KZ" sz="2000" dirty="0" err="1"/>
              <a:t>әдіс</a:t>
            </a:r>
            <a:r>
              <a:rPr lang="ru-KZ" sz="2000" dirty="0"/>
              <a:t> </a:t>
            </a:r>
            <a:r>
              <a:rPr lang="ru-KZ" sz="2000" dirty="0" err="1"/>
              <a:t>болып</a:t>
            </a:r>
            <a:r>
              <a:rPr lang="ru-KZ" sz="2000" dirty="0"/>
              <a:t> </a:t>
            </a:r>
            <a:r>
              <a:rPr lang="ru-KZ" sz="2000" dirty="0" err="1"/>
              <a:t>табылады</a:t>
            </a:r>
            <a:r>
              <a:rPr lang="ru-KZ" sz="2000" dirty="0"/>
              <a:t>. </a:t>
            </a:r>
            <a:r>
              <a:rPr lang="ru-KZ" sz="2000" dirty="0" err="1"/>
              <a:t>Тікелей</a:t>
            </a:r>
            <a:r>
              <a:rPr lang="ru-KZ" sz="2000" dirty="0"/>
              <a:t> </a:t>
            </a:r>
            <a:r>
              <a:rPr lang="ru-KZ" sz="2000" dirty="0" err="1"/>
              <a:t>әдіс</a:t>
            </a:r>
            <a:r>
              <a:rPr lang="ru-KZ" sz="2000" dirty="0"/>
              <a:t>, </a:t>
            </a:r>
            <a:r>
              <a:rPr lang="ru-KZ" sz="2000" dirty="0" err="1"/>
              <a:t>біріншіден</a:t>
            </a:r>
            <a:r>
              <a:rPr lang="ru-KZ" sz="2000" dirty="0"/>
              <a:t>, су </a:t>
            </a:r>
            <a:r>
              <a:rPr lang="ru-KZ" sz="2000" dirty="0" err="1"/>
              <a:t>организмдерінің</a:t>
            </a:r>
            <a:r>
              <a:rPr lang="ru-KZ" sz="2000" dirty="0"/>
              <a:t> </a:t>
            </a:r>
            <a:r>
              <a:rPr lang="ru-KZ" sz="2000" dirty="0" err="1"/>
              <a:t>көптігін</a:t>
            </a:r>
            <a:r>
              <a:rPr lang="ru-KZ" sz="2000" dirty="0"/>
              <a:t> </a:t>
            </a:r>
            <a:r>
              <a:rPr lang="ru-KZ" sz="2000" dirty="0" err="1"/>
              <a:t>дәл</a:t>
            </a:r>
            <a:r>
              <a:rPr lang="ru-KZ" sz="2000" dirty="0"/>
              <a:t> </a:t>
            </a:r>
            <a:r>
              <a:rPr lang="ru-KZ" sz="2000" dirty="0" err="1"/>
              <a:t>сандық</a:t>
            </a:r>
            <a:r>
              <a:rPr lang="ru-KZ" sz="2000" dirty="0"/>
              <a:t> </a:t>
            </a:r>
            <a:r>
              <a:rPr lang="ru-KZ" sz="2000" dirty="0" err="1"/>
              <a:t>түрде</a:t>
            </a:r>
            <a:r>
              <a:rPr lang="ru-KZ" sz="2000" dirty="0"/>
              <a:t> </a:t>
            </a:r>
            <a:r>
              <a:rPr lang="ru-KZ" sz="2000" dirty="0" err="1"/>
              <a:t>көрсетуді</a:t>
            </a:r>
            <a:r>
              <a:rPr lang="ru-KZ" sz="2000" dirty="0"/>
              <a:t> </a:t>
            </a:r>
            <a:r>
              <a:rPr lang="ru-KZ" sz="2000" dirty="0" err="1"/>
              <a:t>және</a:t>
            </a:r>
            <a:r>
              <a:rPr lang="ru-KZ" sz="2000" dirty="0"/>
              <a:t> </a:t>
            </a:r>
            <a:r>
              <a:rPr lang="ru-KZ" sz="2000" dirty="0" err="1"/>
              <a:t>екіншіден</a:t>
            </a:r>
            <a:r>
              <a:rPr lang="ru-KZ" sz="2000" dirty="0"/>
              <a:t>, </a:t>
            </a:r>
            <a:r>
              <a:rPr lang="ru-KZ" sz="2000" dirty="0" err="1"/>
              <a:t>олардың</a:t>
            </a:r>
            <a:r>
              <a:rPr lang="ru-KZ" sz="2000" dirty="0"/>
              <a:t> </a:t>
            </a:r>
            <a:r>
              <a:rPr lang="ru-KZ" sz="2000" dirty="0" err="1"/>
              <a:t>морфологиялық</a:t>
            </a:r>
            <a:r>
              <a:rPr lang="ru-KZ" sz="2000" dirty="0"/>
              <a:t> </a:t>
            </a:r>
            <a:r>
              <a:rPr lang="ru-KZ" sz="2000" dirty="0" err="1"/>
              <a:t>әртүрлілігін</a:t>
            </a:r>
            <a:r>
              <a:rPr lang="ru-KZ" sz="2000" dirty="0"/>
              <a:t> </a:t>
            </a:r>
            <a:r>
              <a:rPr lang="ru-KZ" sz="2000" dirty="0" err="1"/>
              <a:t>анық</a:t>
            </a:r>
            <a:r>
              <a:rPr lang="ru-KZ" sz="2000" dirty="0"/>
              <a:t> </a:t>
            </a:r>
            <a:r>
              <a:rPr lang="ru-KZ" sz="2000" dirty="0" err="1"/>
              <a:t>түсінуді</a:t>
            </a:r>
            <a:r>
              <a:rPr lang="ru-KZ" sz="2000" dirty="0"/>
              <a:t> </a:t>
            </a:r>
            <a:r>
              <a:rPr lang="ru-KZ" sz="2000" dirty="0" err="1"/>
              <a:t>қамтамасыз</a:t>
            </a:r>
            <a:r>
              <a:rPr lang="ru-KZ" sz="2000" dirty="0"/>
              <a:t> </a:t>
            </a:r>
            <a:r>
              <a:rPr lang="ru-KZ" sz="2000" dirty="0" err="1"/>
              <a:t>етті</a:t>
            </a:r>
            <a:r>
              <a:rPr lang="ru-KZ" sz="2000" dirty="0"/>
              <a:t>.</a:t>
            </a:r>
          </a:p>
        </p:txBody>
      </p:sp>
    </p:spTree>
    <p:extLst>
      <p:ext uri="{BB962C8B-B14F-4D97-AF65-F5344CB8AC3E}">
        <p14:creationId xmlns:p14="http://schemas.microsoft.com/office/powerpoint/2010/main" val="39191598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Объект 2">
            <a:extLst>
              <a:ext uri="{FF2B5EF4-FFF2-40B4-BE49-F238E27FC236}">
                <a16:creationId xmlns:a16="http://schemas.microsoft.com/office/drawing/2014/main" id="{1C7C03ED-D56A-8544-AD92-C9CA74E5D79F}"/>
              </a:ext>
            </a:extLst>
          </p:cNvPr>
          <p:cNvSpPr>
            <a:spLocks noGrp="1"/>
          </p:cNvSpPr>
          <p:nvPr>
            <p:ph idx="1"/>
          </p:nvPr>
        </p:nvSpPr>
        <p:spPr>
          <a:xfrm>
            <a:off x="838200" y="1929384"/>
            <a:ext cx="10515600" cy="4251960"/>
          </a:xfrm>
        </p:spPr>
        <p:txBody>
          <a:bodyPr>
            <a:normAutofit/>
          </a:bodyPr>
          <a:lstStyle/>
          <a:p>
            <a:r>
              <a:rPr lang="ru-RU" sz="2200"/>
              <a:t>Тікелей әдіске Р. Кохтың өсіру әдістері қарсы болды, олар агар ортасындағы колонияларды санауды және «коли титрін» анықтау үшін индикаторлық организмдерді, ең алдымен </a:t>
            </a:r>
            <a:r>
              <a:rPr lang="en-US" sz="2200"/>
              <a:t>Escherichia coli-</a:t>
            </a:r>
            <a:r>
              <a:rPr lang="ru-RU" sz="2200"/>
              <a:t>ді анықтауды қамтыды. Өсіру әдісімен анықталған бактериялар саны тікелей санау арқылы алынғандардан 100-10 000 есе төмен. Бұл алшақтықты азайту үшін әртүрлі амалдар қолданылады. Ең аз айырмашылық сұйылтылған және кедей қоректік ортаны пайдаланған кезде және микроколонияларды санаған кезде алынады, бірақ бұл жағдайда да айырмашылық ондаған немесе жүздеген есе көп болуы мүмкін.Тікелей әдіс пен өсіру деректерін салыстырған кезде су бактерияларының санының айырмашылығы су неғұрлым таза болса, соғұрлым көп болады: ағынды сулар үшін ол ондаған немесе жүздеген есе төмен, ал таза су үшін ол ондаған мың.</a:t>
            </a:r>
            <a:endParaRPr lang="ru-KZ" sz="2200"/>
          </a:p>
        </p:txBody>
      </p:sp>
    </p:spTree>
    <p:extLst>
      <p:ext uri="{BB962C8B-B14F-4D97-AF65-F5344CB8AC3E}">
        <p14:creationId xmlns:p14="http://schemas.microsoft.com/office/powerpoint/2010/main" val="5002456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87CB370-3441-6F6B-EB1E-10D02A97084A}"/>
              </a:ext>
            </a:extLst>
          </p:cNvPr>
          <p:cNvSpPr>
            <a:spLocks noGrp="1"/>
          </p:cNvSpPr>
          <p:nvPr>
            <p:ph type="title"/>
          </p:nvPr>
        </p:nvSpPr>
        <p:spPr/>
        <p:txBody>
          <a:bodyPr/>
          <a:lstStyle/>
          <a:p>
            <a:r>
              <a:rPr lang="ru-RU" dirty="0" err="1"/>
              <a:t>Ашық</a:t>
            </a:r>
            <a:r>
              <a:rPr lang="ru-RU" dirty="0"/>
              <a:t> су </a:t>
            </a:r>
            <a:r>
              <a:rPr lang="ru-RU" dirty="0" err="1"/>
              <a:t>қоймаларының</a:t>
            </a:r>
            <a:r>
              <a:rPr lang="ru-RU" dirty="0"/>
              <a:t> </a:t>
            </a:r>
            <a:r>
              <a:rPr lang="ru-RU" dirty="0" err="1"/>
              <a:t>микрофлорасы</a:t>
            </a:r>
            <a:endParaRPr lang="ru-KZ" dirty="0"/>
          </a:p>
        </p:txBody>
      </p:sp>
      <p:pic>
        <p:nvPicPr>
          <p:cNvPr id="4" name="Picture 2">
            <a:extLst>
              <a:ext uri="{FF2B5EF4-FFF2-40B4-BE49-F238E27FC236}">
                <a16:creationId xmlns:a16="http://schemas.microsoft.com/office/drawing/2014/main" id="{1046DD72-6F7C-2E87-46B1-1B3866D71B22}"/>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l="914" t="2217" r="914" b="6927"/>
          <a:stretch>
            <a:fillRect/>
          </a:stretch>
        </p:blipFill>
        <p:spPr bwMode="auto">
          <a:xfrm>
            <a:off x="1221556" y="1690688"/>
            <a:ext cx="6309954" cy="4835289"/>
          </a:xfrm>
          <a:prstGeom prst="rect">
            <a:avLst/>
          </a:prstGeom>
          <a:noFill/>
          <a:ln>
            <a:noFill/>
          </a:ln>
          <a:effectLst/>
          <a:extLst>
            <a:ext uri="{909E8E84-426E-40DD-AFC4-6F175D3DCCD1}">
              <a14:hiddenFill xmlns:a14="http://schemas.microsoft.com/office/drawing/2010/main">
                <a:blipFill dpi="0" rotWithShape="0">
                  <a:blip/>
                  <a:srcRect l="914" t="2217" r="914" b="6927"/>
                  <a:stretch>
                    <a:fillRect/>
                  </a:stretch>
                </a:blip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6" name="TextBox 5">
            <a:extLst>
              <a:ext uri="{FF2B5EF4-FFF2-40B4-BE49-F238E27FC236}">
                <a16:creationId xmlns:a16="http://schemas.microsoft.com/office/drawing/2014/main" id="{FB0CF196-663C-44EF-0CFF-BBE138C2F6A8}"/>
              </a:ext>
            </a:extLst>
          </p:cNvPr>
          <p:cNvSpPr txBox="1"/>
          <p:nvPr/>
        </p:nvSpPr>
        <p:spPr>
          <a:xfrm>
            <a:off x="7827199" y="2320017"/>
            <a:ext cx="2839066" cy="2862322"/>
          </a:xfrm>
          <a:prstGeom prst="rect">
            <a:avLst/>
          </a:prstGeom>
          <a:noFill/>
        </p:spPr>
        <p:txBody>
          <a:bodyPr wrap="square">
            <a:spAutoFit/>
          </a:bodyPr>
          <a:lstStyle/>
          <a:p>
            <a:r>
              <a:rPr lang="ru-KZ" dirty="0" err="1"/>
              <a:t>Аутохтонды</a:t>
            </a:r>
            <a:r>
              <a:rPr lang="ru-KZ" dirty="0"/>
              <a:t> микрофлора - суда </a:t>
            </a:r>
            <a:r>
              <a:rPr lang="ru-KZ" dirty="0" err="1"/>
              <a:t>үнемі</a:t>
            </a:r>
            <a:r>
              <a:rPr lang="ru-KZ" dirty="0"/>
              <a:t> </a:t>
            </a:r>
            <a:r>
              <a:rPr lang="ru-KZ" dirty="0" err="1"/>
              <a:t>тіршілік</a:t>
            </a:r>
            <a:r>
              <a:rPr lang="ru-KZ" dirty="0"/>
              <a:t> </a:t>
            </a:r>
            <a:r>
              <a:rPr lang="ru-KZ" dirty="0" err="1"/>
              <a:t>ететін</a:t>
            </a:r>
            <a:r>
              <a:rPr lang="ru-KZ" dirty="0"/>
              <a:t> </a:t>
            </a:r>
            <a:r>
              <a:rPr lang="ru-KZ" dirty="0" err="1"/>
              <a:t>және</a:t>
            </a:r>
            <a:r>
              <a:rPr lang="ru-KZ" dirty="0"/>
              <a:t> </a:t>
            </a:r>
            <a:r>
              <a:rPr lang="ru-KZ" dirty="0" err="1"/>
              <a:t>көбейетін</a:t>
            </a:r>
            <a:r>
              <a:rPr lang="ru-KZ" dirty="0"/>
              <a:t> </a:t>
            </a:r>
            <a:r>
              <a:rPr lang="ru-KZ" dirty="0" err="1"/>
              <a:t>микроорганизмдер</a:t>
            </a:r>
            <a:r>
              <a:rPr lang="ru-KZ" dirty="0"/>
              <a:t> </a:t>
            </a:r>
            <a:r>
              <a:rPr lang="ru-KZ" dirty="0" err="1"/>
              <a:t>қауымдастығы</a:t>
            </a:r>
            <a:r>
              <a:rPr lang="ru-KZ" dirty="0"/>
              <a:t>. </a:t>
            </a:r>
            <a:r>
              <a:rPr lang="ru-KZ" dirty="0" err="1"/>
              <a:t>Әдетте</a:t>
            </a:r>
            <a:r>
              <a:rPr lang="ru-KZ" dirty="0"/>
              <a:t>, </a:t>
            </a:r>
            <a:r>
              <a:rPr lang="ru-KZ" dirty="0" err="1"/>
              <a:t>судың</a:t>
            </a:r>
            <a:r>
              <a:rPr lang="ru-KZ" dirty="0"/>
              <a:t> </a:t>
            </a:r>
            <a:r>
              <a:rPr lang="ru-KZ" dirty="0" err="1"/>
              <a:t>микробтық</a:t>
            </a:r>
            <a:r>
              <a:rPr lang="ru-KZ" dirty="0"/>
              <a:t> </a:t>
            </a:r>
            <a:r>
              <a:rPr lang="ru-KZ" dirty="0" err="1"/>
              <a:t>құрамы</a:t>
            </a:r>
            <a:r>
              <a:rPr lang="ru-KZ" dirty="0"/>
              <a:t> </a:t>
            </a:r>
            <a:r>
              <a:rPr lang="ru-KZ" dirty="0" err="1"/>
              <a:t>ол</a:t>
            </a:r>
            <a:r>
              <a:rPr lang="ru-KZ" dirty="0"/>
              <a:t> </a:t>
            </a:r>
            <a:r>
              <a:rPr lang="ru-KZ" dirty="0" err="1"/>
              <a:t>жанасатын</a:t>
            </a:r>
            <a:r>
              <a:rPr lang="ru-KZ" dirty="0"/>
              <a:t> </a:t>
            </a:r>
            <a:r>
              <a:rPr lang="ru-KZ" dirty="0" err="1"/>
              <a:t>топырақтың</a:t>
            </a:r>
            <a:r>
              <a:rPr lang="ru-KZ" dirty="0"/>
              <a:t> </a:t>
            </a:r>
            <a:r>
              <a:rPr lang="ru-KZ" dirty="0" err="1"/>
              <a:t>микрофлорасына</a:t>
            </a:r>
            <a:r>
              <a:rPr lang="ru-KZ" dirty="0"/>
              <a:t> </a:t>
            </a:r>
            <a:r>
              <a:rPr lang="ru-KZ" dirty="0" err="1"/>
              <a:t>ұқсайды</a:t>
            </a:r>
            <a:r>
              <a:rPr lang="ru-KZ" dirty="0"/>
              <a:t>.</a:t>
            </a:r>
          </a:p>
        </p:txBody>
      </p:sp>
    </p:spTree>
    <p:extLst>
      <p:ext uri="{BB962C8B-B14F-4D97-AF65-F5344CB8AC3E}">
        <p14:creationId xmlns:p14="http://schemas.microsoft.com/office/powerpoint/2010/main" val="28156442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0DCC097-1DB8-4B6D-85D0-6FBA0E1CA4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E0B58608-23C8-4441-994D-C6823EEE1D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9" cy="2083506"/>
          </a:xfrm>
          <a:custGeom>
            <a:avLst/>
            <a:gdLst>
              <a:gd name="connsiteX0" fmla="*/ 0 w 12191999"/>
              <a:gd name="connsiteY0" fmla="*/ 0 h 2083506"/>
              <a:gd name="connsiteX1" fmla="*/ 9429748 w 12191999"/>
              <a:gd name="connsiteY1" fmla="*/ 0 h 2083506"/>
              <a:gd name="connsiteX2" fmla="*/ 9429748 w 12191999"/>
              <a:gd name="connsiteY2" fmla="*/ 1 h 2083506"/>
              <a:gd name="connsiteX3" fmla="*/ 12191999 w 12191999"/>
              <a:gd name="connsiteY3" fmla="*/ 1 h 2083506"/>
              <a:gd name="connsiteX4" fmla="*/ 12191999 w 12191999"/>
              <a:gd name="connsiteY4" fmla="*/ 1164372 h 2083506"/>
              <a:gd name="connsiteX5" fmla="*/ 12147852 w 12191999"/>
              <a:gd name="connsiteY5" fmla="*/ 1163783 h 2083506"/>
              <a:gd name="connsiteX6" fmla="*/ 11993604 w 12191999"/>
              <a:gd name="connsiteY6" fmla="*/ 1153496 h 2083506"/>
              <a:gd name="connsiteX7" fmla="*/ 11865319 w 12191999"/>
              <a:gd name="connsiteY7" fmla="*/ 1176624 h 2083506"/>
              <a:gd name="connsiteX8" fmla="*/ 11718353 w 12191999"/>
              <a:gd name="connsiteY8" fmla="*/ 1209136 h 2083506"/>
              <a:gd name="connsiteX9" fmla="*/ 11609067 w 12191999"/>
              <a:gd name="connsiteY9" fmla="*/ 1218512 h 2083506"/>
              <a:gd name="connsiteX10" fmla="*/ 11545958 w 12191999"/>
              <a:gd name="connsiteY10" fmla="*/ 1240430 h 2083506"/>
              <a:gd name="connsiteX11" fmla="*/ 11445770 w 12191999"/>
              <a:gd name="connsiteY11" fmla="*/ 1225780 h 2083506"/>
              <a:gd name="connsiteX12" fmla="*/ 11398842 w 12191999"/>
              <a:gd name="connsiteY12" fmla="*/ 1227250 h 2083506"/>
              <a:gd name="connsiteX13" fmla="*/ 11240093 w 12191999"/>
              <a:gd name="connsiteY13" fmla="*/ 1266797 h 2083506"/>
              <a:gd name="connsiteX14" fmla="*/ 11141364 w 12191999"/>
              <a:gd name="connsiteY14" fmla="*/ 1288059 h 2083506"/>
              <a:gd name="connsiteX15" fmla="*/ 11015396 w 12191999"/>
              <a:gd name="connsiteY15" fmla="*/ 1353104 h 2083506"/>
              <a:gd name="connsiteX16" fmla="*/ 10973905 w 12191999"/>
              <a:gd name="connsiteY16" fmla="*/ 1365109 h 2083506"/>
              <a:gd name="connsiteX17" fmla="*/ 10904858 w 12191999"/>
              <a:gd name="connsiteY17" fmla="*/ 1371966 h 2083506"/>
              <a:gd name="connsiteX18" fmla="*/ 10827883 w 12191999"/>
              <a:gd name="connsiteY18" fmla="*/ 1410270 h 2083506"/>
              <a:gd name="connsiteX19" fmla="*/ 10690996 w 12191999"/>
              <a:gd name="connsiteY19" fmla="*/ 1426394 h 2083506"/>
              <a:gd name="connsiteX20" fmla="*/ 10624461 w 12191999"/>
              <a:gd name="connsiteY20" fmla="*/ 1444283 h 2083506"/>
              <a:gd name="connsiteX21" fmla="*/ 10517208 w 12191999"/>
              <a:gd name="connsiteY21" fmla="*/ 1478947 h 2083506"/>
              <a:gd name="connsiteX22" fmla="*/ 10497937 w 12191999"/>
              <a:gd name="connsiteY22" fmla="*/ 1469831 h 2083506"/>
              <a:gd name="connsiteX23" fmla="*/ 10471201 w 12191999"/>
              <a:gd name="connsiteY23" fmla="*/ 1486037 h 2083506"/>
              <a:gd name="connsiteX24" fmla="*/ 10448263 w 12191999"/>
              <a:gd name="connsiteY24" fmla="*/ 1478223 h 2083506"/>
              <a:gd name="connsiteX25" fmla="*/ 10388089 w 12191999"/>
              <a:gd name="connsiteY25" fmla="*/ 1507175 h 2083506"/>
              <a:gd name="connsiteX26" fmla="*/ 10333720 w 12191999"/>
              <a:gd name="connsiteY26" fmla="*/ 1515848 h 2083506"/>
              <a:gd name="connsiteX27" fmla="*/ 10104338 w 12191999"/>
              <a:gd name="connsiteY27" fmla="*/ 1569424 h 2083506"/>
              <a:gd name="connsiteX28" fmla="*/ 9910445 w 12191999"/>
              <a:gd name="connsiteY28" fmla="*/ 1632275 h 2083506"/>
              <a:gd name="connsiteX29" fmla="*/ 9770872 w 12191999"/>
              <a:gd name="connsiteY29" fmla="*/ 1688088 h 2083506"/>
              <a:gd name="connsiteX30" fmla="*/ 9733849 w 12191999"/>
              <a:gd name="connsiteY30" fmla="*/ 1700034 h 2083506"/>
              <a:gd name="connsiteX31" fmla="*/ 9703714 w 12191999"/>
              <a:gd name="connsiteY31" fmla="*/ 1730093 h 2083506"/>
              <a:gd name="connsiteX32" fmla="*/ 9698351 w 12191999"/>
              <a:gd name="connsiteY32" fmla="*/ 1730377 h 2083506"/>
              <a:gd name="connsiteX33" fmla="*/ 9632895 w 12191999"/>
              <a:gd name="connsiteY33" fmla="*/ 1736363 h 2083506"/>
              <a:gd name="connsiteX34" fmla="*/ 9569107 w 12191999"/>
              <a:gd name="connsiteY34" fmla="*/ 1741010 h 2083506"/>
              <a:gd name="connsiteX35" fmla="*/ 9536451 w 12191999"/>
              <a:gd name="connsiteY35" fmla="*/ 1755120 h 2083506"/>
              <a:gd name="connsiteX36" fmla="*/ 9529385 w 12191999"/>
              <a:gd name="connsiteY36" fmla="*/ 1757515 h 2083506"/>
              <a:gd name="connsiteX37" fmla="*/ 9498527 w 12191999"/>
              <a:gd name="connsiteY37" fmla="*/ 1753117 h 2083506"/>
              <a:gd name="connsiteX38" fmla="*/ 9436642 w 12191999"/>
              <a:gd name="connsiteY38" fmla="*/ 1755478 h 2083506"/>
              <a:gd name="connsiteX39" fmla="*/ 9429748 w 12191999"/>
              <a:gd name="connsiteY39" fmla="*/ 1756317 h 2083506"/>
              <a:gd name="connsiteX40" fmla="*/ 9429748 w 12191999"/>
              <a:gd name="connsiteY40" fmla="*/ 1768745 h 2083506"/>
              <a:gd name="connsiteX41" fmla="*/ 9425802 w 12191999"/>
              <a:gd name="connsiteY41" fmla="*/ 1769273 h 2083506"/>
              <a:gd name="connsiteX42" fmla="*/ 9349763 w 12191999"/>
              <a:gd name="connsiteY42" fmla="*/ 1776107 h 2083506"/>
              <a:gd name="connsiteX43" fmla="*/ 9256503 w 12191999"/>
              <a:gd name="connsiteY43" fmla="*/ 1800699 h 2083506"/>
              <a:gd name="connsiteX44" fmla="*/ 9222873 w 12191999"/>
              <a:gd name="connsiteY44" fmla="*/ 1803003 h 2083506"/>
              <a:gd name="connsiteX45" fmla="*/ 9224095 w 12191999"/>
              <a:gd name="connsiteY45" fmla="*/ 1807355 h 2083506"/>
              <a:gd name="connsiteX46" fmla="*/ 9211603 w 12191999"/>
              <a:gd name="connsiteY46" fmla="*/ 1807675 h 2083506"/>
              <a:gd name="connsiteX47" fmla="*/ 9183719 w 12191999"/>
              <a:gd name="connsiteY47" fmla="*/ 1807781 h 2083506"/>
              <a:gd name="connsiteX48" fmla="*/ 9100221 w 12191999"/>
              <a:gd name="connsiteY48" fmla="*/ 1808989 h 2083506"/>
              <a:gd name="connsiteX49" fmla="*/ 9077439 w 12191999"/>
              <a:gd name="connsiteY49" fmla="*/ 1817333 h 2083506"/>
              <a:gd name="connsiteX50" fmla="*/ 9055889 w 12191999"/>
              <a:gd name="connsiteY50" fmla="*/ 1817464 h 2083506"/>
              <a:gd name="connsiteX51" fmla="*/ 8930912 w 12191999"/>
              <a:gd name="connsiteY51" fmla="*/ 1828648 h 2083506"/>
              <a:gd name="connsiteX52" fmla="*/ 8913729 w 12191999"/>
              <a:gd name="connsiteY52" fmla="*/ 1829483 h 2083506"/>
              <a:gd name="connsiteX53" fmla="*/ 8904423 w 12191999"/>
              <a:gd name="connsiteY53" fmla="*/ 1833234 h 2083506"/>
              <a:gd name="connsiteX54" fmla="*/ 8871099 w 12191999"/>
              <a:gd name="connsiteY54" fmla="*/ 1833979 h 2083506"/>
              <a:gd name="connsiteX55" fmla="*/ 8869557 w 12191999"/>
              <a:gd name="connsiteY55" fmla="*/ 1836113 h 2083506"/>
              <a:gd name="connsiteX56" fmla="*/ 8760021 w 12191999"/>
              <a:gd name="connsiteY56" fmla="*/ 1854442 h 2083506"/>
              <a:gd name="connsiteX57" fmla="*/ 8741254 w 12191999"/>
              <a:gd name="connsiteY57" fmla="*/ 1857469 h 2083506"/>
              <a:gd name="connsiteX58" fmla="*/ 8725039 w 12191999"/>
              <a:gd name="connsiteY58" fmla="*/ 1856552 h 2083506"/>
              <a:gd name="connsiteX59" fmla="*/ 8635265 w 12191999"/>
              <a:gd name="connsiteY59" fmla="*/ 1859168 h 2083506"/>
              <a:gd name="connsiteX60" fmla="*/ 8613911 w 12191999"/>
              <a:gd name="connsiteY60" fmla="*/ 1857561 h 2083506"/>
              <a:gd name="connsiteX61" fmla="*/ 8604931 w 12191999"/>
              <a:gd name="connsiteY61" fmla="*/ 1854170 h 2083506"/>
              <a:gd name="connsiteX62" fmla="*/ 8570171 w 12191999"/>
              <a:gd name="connsiteY62" fmla="*/ 1860579 h 2083506"/>
              <a:gd name="connsiteX63" fmla="*/ 8516537 w 12191999"/>
              <a:gd name="connsiteY63" fmla="*/ 1864971 h 2083506"/>
              <a:gd name="connsiteX64" fmla="*/ 8491046 w 12191999"/>
              <a:gd name="connsiteY64" fmla="*/ 1868141 h 2083506"/>
              <a:gd name="connsiteX65" fmla="*/ 8470478 w 12191999"/>
              <a:gd name="connsiteY65" fmla="*/ 1866216 h 2083506"/>
              <a:gd name="connsiteX66" fmla="*/ 8353433 w 12191999"/>
              <a:gd name="connsiteY66" fmla="*/ 1865729 h 2083506"/>
              <a:gd name="connsiteX67" fmla="*/ 8347675 w 12191999"/>
              <a:gd name="connsiteY67" fmla="*/ 1865075 h 2083506"/>
              <a:gd name="connsiteX68" fmla="*/ 8343939 w 12191999"/>
              <a:gd name="connsiteY68" fmla="*/ 1865677 h 2083506"/>
              <a:gd name="connsiteX69" fmla="*/ 8221566 w 12191999"/>
              <a:gd name="connsiteY69" fmla="*/ 1881148 h 2083506"/>
              <a:gd name="connsiteX70" fmla="*/ 8066095 w 12191999"/>
              <a:gd name="connsiteY70" fmla="*/ 1919902 h 2083506"/>
              <a:gd name="connsiteX71" fmla="*/ 8044849 w 12191999"/>
              <a:gd name="connsiteY71" fmla="*/ 1916308 h 2083506"/>
              <a:gd name="connsiteX72" fmla="*/ 8041142 w 12191999"/>
              <a:gd name="connsiteY72" fmla="*/ 1915506 h 2083506"/>
              <a:gd name="connsiteX73" fmla="*/ 8022159 w 12191999"/>
              <a:gd name="connsiteY73" fmla="*/ 1911521 h 2083506"/>
              <a:gd name="connsiteX74" fmla="*/ 7944932 w 12191999"/>
              <a:gd name="connsiteY74" fmla="*/ 1917265 h 2083506"/>
              <a:gd name="connsiteX75" fmla="*/ 7879011 w 12191999"/>
              <a:gd name="connsiteY75" fmla="*/ 1928570 h 2083506"/>
              <a:gd name="connsiteX76" fmla="*/ 7865529 w 12191999"/>
              <a:gd name="connsiteY76" fmla="*/ 1934399 h 2083506"/>
              <a:gd name="connsiteX77" fmla="*/ 7774801 w 12191999"/>
              <a:gd name="connsiteY77" fmla="*/ 1947969 h 2083506"/>
              <a:gd name="connsiteX78" fmla="*/ 7748398 w 12191999"/>
              <a:gd name="connsiteY78" fmla="*/ 1955982 h 2083506"/>
              <a:gd name="connsiteX79" fmla="*/ 7740684 w 12191999"/>
              <a:gd name="connsiteY79" fmla="*/ 1955717 h 2083506"/>
              <a:gd name="connsiteX80" fmla="*/ 7712976 w 12191999"/>
              <a:gd name="connsiteY80" fmla="*/ 1960442 h 2083506"/>
              <a:gd name="connsiteX81" fmla="*/ 7699956 w 12191999"/>
              <a:gd name="connsiteY81" fmla="*/ 1966104 h 2083506"/>
              <a:gd name="connsiteX82" fmla="*/ 7684158 w 12191999"/>
              <a:gd name="connsiteY82" fmla="*/ 1962927 h 2083506"/>
              <a:gd name="connsiteX83" fmla="*/ 7643109 w 12191999"/>
              <a:gd name="connsiteY83" fmla="*/ 1964400 h 2083506"/>
              <a:gd name="connsiteX84" fmla="*/ 7630180 w 12191999"/>
              <a:gd name="connsiteY84" fmla="*/ 1970266 h 2083506"/>
              <a:gd name="connsiteX85" fmla="*/ 7609131 w 12191999"/>
              <a:gd name="connsiteY85" fmla="*/ 1971774 h 2083506"/>
              <a:gd name="connsiteX86" fmla="*/ 7555555 w 12191999"/>
              <a:gd name="connsiteY86" fmla="*/ 1969491 h 2083506"/>
              <a:gd name="connsiteX87" fmla="*/ 7520919 w 12191999"/>
              <a:gd name="connsiteY87" fmla="*/ 1970177 h 2083506"/>
              <a:gd name="connsiteX88" fmla="*/ 7456258 w 12191999"/>
              <a:gd name="connsiteY88" fmla="*/ 1960468 h 2083506"/>
              <a:gd name="connsiteX89" fmla="*/ 7393047 w 12191999"/>
              <a:gd name="connsiteY89" fmla="*/ 1952408 h 2083506"/>
              <a:gd name="connsiteX90" fmla="*/ 7199912 w 12191999"/>
              <a:gd name="connsiteY90" fmla="*/ 1959913 h 2083506"/>
              <a:gd name="connsiteX91" fmla="*/ 7146774 w 12191999"/>
              <a:gd name="connsiteY91" fmla="*/ 1956641 h 2083506"/>
              <a:gd name="connsiteX92" fmla="*/ 7122244 w 12191999"/>
              <a:gd name="connsiteY92" fmla="*/ 1953891 h 2083506"/>
              <a:gd name="connsiteX93" fmla="*/ 7032241 w 12191999"/>
              <a:gd name="connsiteY93" fmla="*/ 1962723 h 2083506"/>
              <a:gd name="connsiteX94" fmla="*/ 6941492 w 12191999"/>
              <a:gd name="connsiteY94" fmla="*/ 1976868 h 2083506"/>
              <a:gd name="connsiteX95" fmla="*/ 6906514 w 12191999"/>
              <a:gd name="connsiteY95" fmla="*/ 1968589 h 2083506"/>
              <a:gd name="connsiteX96" fmla="*/ 6826395 w 12191999"/>
              <a:gd name="connsiteY96" fmla="*/ 1974141 h 2083506"/>
              <a:gd name="connsiteX97" fmla="*/ 6716431 w 12191999"/>
              <a:gd name="connsiteY97" fmla="*/ 2004297 h 2083506"/>
              <a:gd name="connsiteX98" fmla="*/ 6569607 w 12191999"/>
              <a:gd name="connsiteY98" fmla="*/ 2015496 h 2083506"/>
              <a:gd name="connsiteX99" fmla="*/ 6561430 w 12191999"/>
              <a:gd name="connsiteY99" fmla="*/ 2020996 h 2083506"/>
              <a:gd name="connsiteX100" fmla="*/ 6549371 w 12191999"/>
              <a:gd name="connsiteY100" fmla="*/ 2024747 h 2083506"/>
              <a:gd name="connsiteX101" fmla="*/ 6547040 w 12191999"/>
              <a:gd name="connsiteY101" fmla="*/ 2024474 h 2083506"/>
              <a:gd name="connsiteX102" fmla="*/ 6530482 w 12191999"/>
              <a:gd name="connsiteY102" fmla="*/ 2026659 h 2083506"/>
              <a:gd name="connsiteX103" fmla="*/ 6528565 w 12191999"/>
              <a:gd name="connsiteY103" fmla="*/ 2028600 h 2083506"/>
              <a:gd name="connsiteX104" fmla="*/ 6517741 w 12191999"/>
              <a:gd name="connsiteY104" fmla="*/ 2030558 h 2083506"/>
              <a:gd name="connsiteX105" fmla="*/ 6497855 w 12191999"/>
              <a:gd name="connsiteY105" fmla="*/ 2035650 h 2083506"/>
              <a:gd name="connsiteX106" fmla="*/ 6492785 w 12191999"/>
              <a:gd name="connsiteY106" fmla="*/ 2035444 h 2083506"/>
              <a:gd name="connsiteX107" fmla="*/ 6460692 w 12191999"/>
              <a:gd name="connsiteY107" fmla="*/ 2041321 h 2083506"/>
              <a:gd name="connsiteX108" fmla="*/ 6459609 w 12191999"/>
              <a:gd name="connsiteY108" fmla="*/ 2040851 h 2083506"/>
              <a:gd name="connsiteX109" fmla="*/ 6447765 w 12191999"/>
              <a:gd name="connsiteY109" fmla="*/ 2040102 h 2083506"/>
              <a:gd name="connsiteX110" fmla="*/ 6426590 w 12191999"/>
              <a:gd name="connsiteY110" fmla="*/ 2039928 h 2083506"/>
              <a:gd name="connsiteX111" fmla="*/ 6401693 w 12191999"/>
              <a:gd name="connsiteY111" fmla="*/ 2033537 h 2083506"/>
              <a:gd name="connsiteX112" fmla="*/ 6387141 w 12191999"/>
              <a:gd name="connsiteY112" fmla="*/ 2033161 h 2083506"/>
              <a:gd name="connsiteX113" fmla="*/ 6357846 w 12191999"/>
              <a:gd name="connsiteY113" fmla="*/ 2036782 h 2083506"/>
              <a:gd name="connsiteX114" fmla="*/ 6342914 w 12191999"/>
              <a:gd name="connsiteY114" fmla="*/ 2037585 h 2083506"/>
              <a:gd name="connsiteX115" fmla="*/ 6336300 w 12191999"/>
              <a:gd name="connsiteY115" fmla="*/ 2038781 h 2083506"/>
              <a:gd name="connsiteX116" fmla="*/ 6317178 w 12191999"/>
              <a:gd name="connsiteY116" fmla="*/ 2038968 h 2083506"/>
              <a:gd name="connsiteX117" fmla="*/ 6161427 w 12191999"/>
              <a:gd name="connsiteY117" fmla="*/ 2047338 h 2083506"/>
              <a:gd name="connsiteX118" fmla="*/ 6097339 w 12191999"/>
              <a:gd name="connsiteY118" fmla="*/ 2082438 h 2083506"/>
              <a:gd name="connsiteX119" fmla="*/ 6079059 w 12191999"/>
              <a:gd name="connsiteY119" fmla="*/ 2081299 h 2083506"/>
              <a:gd name="connsiteX120" fmla="*/ 5998439 w 12191999"/>
              <a:gd name="connsiteY120" fmla="*/ 2070958 h 2083506"/>
              <a:gd name="connsiteX121" fmla="*/ 5904290 w 12191999"/>
              <a:gd name="connsiteY121" fmla="*/ 2070255 h 2083506"/>
              <a:gd name="connsiteX122" fmla="*/ 5814867 w 12191999"/>
              <a:gd name="connsiteY122" fmla="*/ 2079032 h 2083506"/>
              <a:gd name="connsiteX123" fmla="*/ 5725743 w 12191999"/>
              <a:gd name="connsiteY123" fmla="*/ 2070558 h 2083506"/>
              <a:gd name="connsiteX124" fmla="*/ 5650546 w 12191999"/>
              <a:gd name="connsiteY124" fmla="*/ 2052412 h 2083506"/>
              <a:gd name="connsiteX125" fmla="*/ 5581284 w 12191999"/>
              <a:gd name="connsiteY125" fmla="*/ 2023175 h 2083506"/>
              <a:gd name="connsiteX126" fmla="*/ 5572593 w 12191999"/>
              <a:gd name="connsiteY126" fmla="*/ 2018391 h 2083506"/>
              <a:gd name="connsiteX127" fmla="*/ 5548580 w 12191999"/>
              <a:gd name="connsiteY127" fmla="*/ 2016951 h 2083506"/>
              <a:gd name="connsiteX128" fmla="*/ 5471173 w 12191999"/>
              <a:gd name="connsiteY128" fmla="*/ 2018786 h 2083506"/>
              <a:gd name="connsiteX129" fmla="*/ 5340320 w 12191999"/>
              <a:gd name="connsiteY129" fmla="*/ 2037611 h 2083506"/>
              <a:gd name="connsiteX130" fmla="*/ 5254376 w 12191999"/>
              <a:gd name="connsiteY130" fmla="*/ 2042928 h 2083506"/>
              <a:gd name="connsiteX131" fmla="*/ 5258035 w 12191999"/>
              <a:gd name="connsiteY131" fmla="*/ 2035649 h 2083506"/>
              <a:gd name="connsiteX132" fmla="*/ 5230622 w 12191999"/>
              <a:gd name="connsiteY132" fmla="*/ 2024576 h 2083506"/>
              <a:gd name="connsiteX133" fmla="*/ 5026203 w 12191999"/>
              <a:gd name="connsiteY133" fmla="*/ 2030162 h 2083506"/>
              <a:gd name="connsiteX134" fmla="*/ 4973988 w 12191999"/>
              <a:gd name="connsiteY134" fmla="*/ 2026668 h 2083506"/>
              <a:gd name="connsiteX135" fmla="*/ 4928030 w 12191999"/>
              <a:gd name="connsiteY135" fmla="*/ 2033642 h 2083506"/>
              <a:gd name="connsiteX136" fmla="*/ 4908970 w 12191999"/>
              <a:gd name="connsiteY136" fmla="*/ 2030033 h 2083506"/>
              <a:gd name="connsiteX137" fmla="*/ 4905679 w 12191999"/>
              <a:gd name="connsiteY137" fmla="*/ 2029300 h 2083506"/>
              <a:gd name="connsiteX138" fmla="*/ 4892525 w 12191999"/>
              <a:gd name="connsiteY138" fmla="*/ 2028768 h 2083506"/>
              <a:gd name="connsiteX139" fmla="*/ 4888818 w 12191999"/>
              <a:gd name="connsiteY139" fmla="*/ 2025619 h 2083506"/>
              <a:gd name="connsiteX140" fmla="*/ 4869018 w 12191999"/>
              <a:gd name="connsiteY140" fmla="*/ 2022668 h 2083506"/>
              <a:gd name="connsiteX141" fmla="*/ 4844804 w 12191999"/>
              <a:gd name="connsiteY141" fmla="*/ 2022527 h 2083506"/>
              <a:gd name="connsiteX142" fmla="*/ 4758778 w 12191999"/>
              <a:gd name="connsiteY142" fmla="*/ 2021694 h 2083506"/>
              <a:gd name="connsiteX143" fmla="*/ 4744748 w 12191999"/>
              <a:gd name="connsiteY143" fmla="*/ 2023396 h 2083506"/>
              <a:gd name="connsiteX144" fmla="*/ 4698956 w 12191999"/>
              <a:gd name="connsiteY144" fmla="*/ 2020558 h 2083506"/>
              <a:gd name="connsiteX145" fmla="*/ 4658147 w 12191999"/>
              <a:gd name="connsiteY145" fmla="*/ 2019920 h 2083506"/>
              <a:gd name="connsiteX146" fmla="*/ 4631706 w 12191999"/>
              <a:gd name="connsiteY146" fmla="*/ 2021274 h 2083506"/>
              <a:gd name="connsiteX147" fmla="*/ 4624776 w 12191999"/>
              <a:gd name="connsiteY147" fmla="*/ 2020152 h 2083506"/>
              <a:gd name="connsiteX148" fmla="*/ 4598150 w 12191999"/>
              <a:gd name="connsiteY148" fmla="*/ 2019429 h 2083506"/>
              <a:gd name="connsiteX149" fmla="*/ 4584588 w 12191999"/>
              <a:gd name="connsiteY149" fmla="*/ 2021092 h 2083506"/>
              <a:gd name="connsiteX150" fmla="*/ 4571203 w 12191999"/>
              <a:gd name="connsiteY150" fmla="*/ 2017263 h 2083506"/>
              <a:gd name="connsiteX151" fmla="*/ 4567930 w 12191999"/>
              <a:gd name="connsiteY151" fmla="*/ 2014458 h 2083506"/>
              <a:gd name="connsiteX152" fmla="*/ 4548984 w 12191999"/>
              <a:gd name="connsiteY152" fmla="*/ 2015717 h 2083506"/>
              <a:gd name="connsiteX153" fmla="*/ 4533451 w 12191999"/>
              <a:gd name="connsiteY153" fmla="*/ 2012976 h 2083506"/>
              <a:gd name="connsiteX154" fmla="*/ 4519910 w 12191999"/>
              <a:gd name="connsiteY154" fmla="*/ 2014768 h 2083506"/>
              <a:gd name="connsiteX155" fmla="*/ 4514290 w 12191999"/>
              <a:gd name="connsiteY155" fmla="*/ 2014364 h 2083506"/>
              <a:gd name="connsiteX156" fmla="*/ 4500320 w 12191999"/>
              <a:gd name="connsiteY156" fmla="*/ 2013007 h 2083506"/>
              <a:gd name="connsiteX157" fmla="*/ 4476219 w 12191999"/>
              <a:gd name="connsiteY157" fmla="*/ 2009993 h 2083506"/>
              <a:gd name="connsiteX158" fmla="*/ 4468701 w 12191999"/>
              <a:gd name="connsiteY158" fmla="*/ 2009574 h 2083506"/>
              <a:gd name="connsiteX159" fmla="*/ 4452333 w 12191999"/>
              <a:gd name="connsiteY159" fmla="*/ 2004964 h 2083506"/>
              <a:gd name="connsiteX160" fmla="*/ 4420644 w 12191999"/>
              <a:gd name="connsiteY160" fmla="*/ 2001021 h 2083506"/>
              <a:gd name="connsiteX161" fmla="*/ 4364856 w 12191999"/>
              <a:gd name="connsiteY161" fmla="*/ 1987267 h 2083506"/>
              <a:gd name="connsiteX162" fmla="*/ 4332062 w 12191999"/>
              <a:gd name="connsiteY162" fmla="*/ 1980703 h 2083506"/>
              <a:gd name="connsiteX163" fmla="*/ 4309876 w 12191999"/>
              <a:gd name="connsiteY163" fmla="*/ 1974653 h 2083506"/>
              <a:gd name="connsiteX164" fmla="*/ 4244391 w 12191999"/>
              <a:gd name="connsiteY164" fmla="*/ 1966109 h 2083506"/>
              <a:gd name="connsiteX165" fmla="*/ 4132071 w 12191999"/>
              <a:gd name="connsiteY165" fmla="*/ 1954813 h 2083506"/>
              <a:gd name="connsiteX166" fmla="*/ 4109069 w 12191999"/>
              <a:gd name="connsiteY166" fmla="*/ 1951778 h 2083506"/>
              <a:gd name="connsiteX167" fmla="*/ 4092908 w 12191999"/>
              <a:gd name="connsiteY167" fmla="*/ 1946662 h 2083506"/>
              <a:gd name="connsiteX168" fmla="*/ 4092306 w 12191999"/>
              <a:gd name="connsiteY168" fmla="*/ 1943291 h 2083506"/>
              <a:gd name="connsiteX169" fmla="*/ 4080234 w 12191999"/>
              <a:gd name="connsiteY169" fmla="*/ 1941219 h 2083506"/>
              <a:gd name="connsiteX170" fmla="*/ 4077778 w 12191999"/>
              <a:gd name="connsiteY170" fmla="*/ 1940145 h 2083506"/>
              <a:gd name="connsiteX171" fmla="*/ 4062936 w 12191999"/>
              <a:gd name="connsiteY171" fmla="*/ 1934506 h 2083506"/>
              <a:gd name="connsiteX172" fmla="*/ 4012506 w 12191999"/>
              <a:gd name="connsiteY172" fmla="*/ 1935475 h 2083506"/>
              <a:gd name="connsiteX173" fmla="*/ 3965880 w 12191999"/>
              <a:gd name="connsiteY173" fmla="*/ 1925968 h 2083506"/>
              <a:gd name="connsiteX174" fmla="*/ 3765338 w 12191999"/>
              <a:gd name="connsiteY174" fmla="*/ 1906649 h 2083506"/>
              <a:gd name="connsiteX175" fmla="*/ 3749493 w 12191999"/>
              <a:gd name="connsiteY175" fmla="*/ 1893071 h 2083506"/>
              <a:gd name="connsiteX176" fmla="*/ 3672704 w 12191999"/>
              <a:gd name="connsiteY176" fmla="*/ 1881383 h 2083506"/>
              <a:gd name="connsiteX177" fmla="*/ 3530082 w 12191999"/>
              <a:gd name="connsiteY177" fmla="*/ 1883187 h 2083506"/>
              <a:gd name="connsiteX178" fmla="*/ 3387664 w 12191999"/>
              <a:gd name="connsiteY178" fmla="*/ 1862579 h 2083506"/>
              <a:gd name="connsiteX179" fmla="*/ 3371681 w 12191999"/>
              <a:gd name="connsiteY179" fmla="*/ 1865293 h 2083506"/>
              <a:gd name="connsiteX180" fmla="*/ 3355305 w 12191999"/>
              <a:gd name="connsiteY180" fmla="*/ 1865842 h 2083506"/>
              <a:gd name="connsiteX181" fmla="*/ 3353790 w 12191999"/>
              <a:gd name="connsiteY181" fmla="*/ 1865158 h 2083506"/>
              <a:gd name="connsiteX182" fmla="*/ 3336210 w 12191999"/>
              <a:gd name="connsiteY182" fmla="*/ 1863564 h 2083506"/>
              <a:gd name="connsiteX183" fmla="*/ 3331381 w 12191999"/>
              <a:gd name="connsiteY183" fmla="*/ 1864716 h 2083506"/>
              <a:gd name="connsiteX184" fmla="*/ 3319012 w 12191999"/>
              <a:gd name="connsiteY184" fmla="*/ 1864093 h 2083506"/>
              <a:gd name="connsiteX185" fmla="*/ 3293818 w 12191999"/>
              <a:gd name="connsiteY185" fmla="*/ 1864135 h 2083506"/>
              <a:gd name="connsiteX186" fmla="*/ 3289881 w 12191999"/>
              <a:gd name="connsiteY186" fmla="*/ 1862954 h 2083506"/>
              <a:gd name="connsiteX187" fmla="*/ 3253090 w 12191999"/>
              <a:gd name="connsiteY187" fmla="*/ 1861164 h 2083506"/>
              <a:gd name="connsiteX188" fmla="*/ 3252949 w 12191999"/>
              <a:gd name="connsiteY188" fmla="*/ 1860574 h 2083506"/>
              <a:gd name="connsiteX189" fmla="*/ 3244187 w 12191999"/>
              <a:gd name="connsiteY189" fmla="*/ 1857604 h 2083506"/>
              <a:gd name="connsiteX190" fmla="*/ 3246570 w 12191999"/>
              <a:gd name="connsiteY190" fmla="*/ 1852946 h 2083506"/>
              <a:gd name="connsiteX191" fmla="*/ 3237810 w 12191999"/>
              <a:gd name="connsiteY191" fmla="*/ 1853064 h 2083506"/>
              <a:gd name="connsiteX192" fmla="*/ 3230822 w 12191999"/>
              <a:gd name="connsiteY192" fmla="*/ 1855474 h 2083506"/>
              <a:gd name="connsiteX193" fmla="*/ 3136549 w 12191999"/>
              <a:gd name="connsiteY193" fmla="*/ 1874037 h 2083506"/>
              <a:gd name="connsiteX194" fmla="*/ 2845754 w 12191999"/>
              <a:gd name="connsiteY194" fmla="*/ 1910932 h 2083506"/>
              <a:gd name="connsiteX195" fmla="*/ 2786878 w 12191999"/>
              <a:gd name="connsiteY195" fmla="*/ 1917162 h 2083506"/>
              <a:gd name="connsiteX196" fmla="*/ 2725298 w 12191999"/>
              <a:gd name="connsiteY196" fmla="*/ 1912340 h 2083506"/>
              <a:gd name="connsiteX197" fmla="*/ 2697754 w 12191999"/>
              <a:gd name="connsiteY197" fmla="*/ 1914863 h 2083506"/>
              <a:gd name="connsiteX198" fmla="*/ 2568063 w 12191999"/>
              <a:gd name="connsiteY198" fmla="*/ 1936283 h 2083506"/>
              <a:gd name="connsiteX199" fmla="*/ 2489784 w 12191999"/>
              <a:gd name="connsiteY199" fmla="*/ 1943720 h 2083506"/>
              <a:gd name="connsiteX200" fmla="*/ 2458978 w 12191999"/>
              <a:gd name="connsiteY200" fmla="*/ 1938095 h 2083506"/>
              <a:gd name="connsiteX201" fmla="*/ 2318712 w 12191999"/>
              <a:gd name="connsiteY201" fmla="*/ 1934474 h 2083506"/>
              <a:gd name="connsiteX202" fmla="*/ 2268709 w 12191999"/>
              <a:gd name="connsiteY202" fmla="*/ 1940521 h 2083506"/>
              <a:gd name="connsiteX203" fmla="*/ 2264080 w 12191999"/>
              <a:gd name="connsiteY203" fmla="*/ 1941232 h 2083506"/>
              <a:gd name="connsiteX204" fmla="*/ 2254684 w 12191999"/>
              <a:gd name="connsiteY204" fmla="*/ 1943524 h 2083506"/>
              <a:gd name="connsiteX205" fmla="*/ 2252523 w 12191999"/>
              <a:gd name="connsiteY205" fmla="*/ 1943004 h 2083506"/>
              <a:gd name="connsiteX206" fmla="*/ 2173350 w 12191999"/>
              <a:gd name="connsiteY206" fmla="*/ 1929202 h 2083506"/>
              <a:gd name="connsiteX207" fmla="*/ 2155266 w 12191999"/>
              <a:gd name="connsiteY207" fmla="*/ 1920267 h 2083506"/>
              <a:gd name="connsiteX208" fmla="*/ 2091013 w 12191999"/>
              <a:gd name="connsiteY208" fmla="*/ 1914631 h 2083506"/>
              <a:gd name="connsiteX209" fmla="*/ 2030712 w 12191999"/>
              <a:gd name="connsiteY209" fmla="*/ 1897690 h 2083506"/>
              <a:gd name="connsiteX210" fmla="*/ 1908838 w 12191999"/>
              <a:gd name="connsiteY210" fmla="*/ 1892222 h 2083506"/>
              <a:gd name="connsiteX211" fmla="*/ 1877796 w 12191999"/>
              <a:gd name="connsiteY211" fmla="*/ 1883887 h 2083506"/>
              <a:gd name="connsiteX212" fmla="*/ 1875824 w 12191999"/>
              <a:gd name="connsiteY212" fmla="*/ 1879265 h 2083506"/>
              <a:gd name="connsiteX213" fmla="*/ 1823048 w 12191999"/>
              <a:gd name="connsiteY213" fmla="*/ 1881064 h 2083506"/>
              <a:gd name="connsiteX214" fmla="*/ 1765736 w 12191999"/>
              <a:gd name="connsiteY214" fmla="*/ 1856578 h 2083506"/>
              <a:gd name="connsiteX215" fmla="*/ 1725669 w 12191999"/>
              <a:gd name="connsiteY215" fmla="*/ 1833744 h 2083506"/>
              <a:gd name="connsiteX216" fmla="*/ 1725216 w 12191999"/>
              <a:gd name="connsiteY216" fmla="*/ 1829447 h 2083506"/>
              <a:gd name="connsiteX217" fmla="*/ 1721485 w 12191999"/>
              <a:gd name="connsiteY217" fmla="*/ 1828960 h 2083506"/>
              <a:gd name="connsiteX218" fmla="*/ 1717786 w 12191999"/>
              <a:gd name="connsiteY218" fmla="*/ 1832224 h 2083506"/>
              <a:gd name="connsiteX219" fmla="*/ 1689907 w 12191999"/>
              <a:gd name="connsiteY219" fmla="*/ 1825425 h 2083506"/>
              <a:gd name="connsiteX220" fmla="*/ 1688093 w 12191999"/>
              <a:gd name="connsiteY220" fmla="*/ 1817391 h 2083506"/>
              <a:gd name="connsiteX221" fmla="*/ 1496789 w 12191999"/>
              <a:gd name="connsiteY221" fmla="*/ 1805297 h 2083506"/>
              <a:gd name="connsiteX222" fmla="*/ 1392839 w 12191999"/>
              <a:gd name="connsiteY222" fmla="*/ 1758649 h 2083506"/>
              <a:gd name="connsiteX223" fmla="*/ 1360872 w 12191999"/>
              <a:gd name="connsiteY223" fmla="*/ 1752441 h 2083506"/>
              <a:gd name="connsiteX224" fmla="*/ 1313885 w 12191999"/>
              <a:gd name="connsiteY224" fmla="*/ 1731785 h 2083506"/>
              <a:gd name="connsiteX225" fmla="*/ 1247665 w 12191999"/>
              <a:gd name="connsiteY225" fmla="*/ 1727765 h 2083506"/>
              <a:gd name="connsiteX226" fmla="*/ 1196850 w 12191999"/>
              <a:gd name="connsiteY226" fmla="*/ 1729622 h 2083506"/>
              <a:gd name="connsiteX227" fmla="*/ 1168728 w 12191999"/>
              <a:gd name="connsiteY227" fmla="*/ 1728550 h 2083506"/>
              <a:gd name="connsiteX228" fmla="*/ 1096918 w 12191999"/>
              <a:gd name="connsiteY228" fmla="*/ 1721485 h 2083506"/>
              <a:gd name="connsiteX229" fmla="*/ 1094082 w 12191999"/>
              <a:gd name="connsiteY229" fmla="*/ 1720113 h 2083506"/>
              <a:gd name="connsiteX230" fmla="*/ 1040782 w 12191999"/>
              <a:gd name="connsiteY230" fmla="*/ 1721762 h 2083506"/>
              <a:gd name="connsiteX231" fmla="*/ 955980 w 12191999"/>
              <a:gd name="connsiteY231" fmla="*/ 1719289 h 2083506"/>
              <a:gd name="connsiteX232" fmla="*/ 926108 w 12191999"/>
              <a:gd name="connsiteY232" fmla="*/ 1715917 h 2083506"/>
              <a:gd name="connsiteX233" fmla="*/ 876049 w 12191999"/>
              <a:gd name="connsiteY233" fmla="*/ 1710422 h 2083506"/>
              <a:gd name="connsiteX234" fmla="*/ 839194 w 12191999"/>
              <a:gd name="connsiteY234" fmla="*/ 1700176 h 2083506"/>
              <a:gd name="connsiteX235" fmla="*/ 797112 w 12191999"/>
              <a:gd name="connsiteY235" fmla="*/ 1698014 h 2083506"/>
              <a:gd name="connsiteX236" fmla="*/ 786610 w 12191999"/>
              <a:gd name="connsiteY236" fmla="*/ 1705455 h 2083506"/>
              <a:gd name="connsiteX237" fmla="*/ 741833 w 12191999"/>
              <a:gd name="connsiteY237" fmla="*/ 1700566 h 2083506"/>
              <a:gd name="connsiteX238" fmla="*/ 673985 w 12191999"/>
              <a:gd name="connsiteY238" fmla="*/ 1692278 h 2083506"/>
              <a:gd name="connsiteX239" fmla="*/ 634665 w 12191999"/>
              <a:gd name="connsiteY239" fmla="*/ 1689550 h 2083506"/>
              <a:gd name="connsiteX240" fmla="*/ 527471 w 12191999"/>
              <a:gd name="connsiteY240" fmla="*/ 1679869 h 2083506"/>
              <a:gd name="connsiteX241" fmla="*/ 420260 w 12191999"/>
              <a:gd name="connsiteY241" fmla="*/ 1668475 h 2083506"/>
              <a:gd name="connsiteX242" fmla="*/ 357630 w 12191999"/>
              <a:gd name="connsiteY242" fmla="*/ 1652142 h 2083506"/>
              <a:gd name="connsiteX243" fmla="*/ 269407 w 12191999"/>
              <a:gd name="connsiteY243" fmla="*/ 1643812 h 2083506"/>
              <a:gd name="connsiteX244" fmla="*/ 254769 w 12191999"/>
              <a:gd name="connsiteY244" fmla="*/ 1641013 h 2083506"/>
              <a:gd name="connsiteX245" fmla="*/ 150763 w 12191999"/>
              <a:gd name="connsiteY245" fmla="*/ 1628143 h 2083506"/>
              <a:gd name="connsiteX246" fmla="*/ 29133 w 12191999"/>
              <a:gd name="connsiteY246" fmla="*/ 1626172 h 2083506"/>
              <a:gd name="connsiteX247" fmla="*/ 0 w 12191999"/>
              <a:gd name="connsiteY247" fmla="*/ 1619589 h 2083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Lst>
            <a:rect l="l" t="t" r="r" b="b"/>
            <a:pathLst>
              <a:path w="12191999" h="2083506">
                <a:moveTo>
                  <a:pt x="0" y="0"/>
                </a:moveTo>
                <a:lnTo>
                  <a:pt x="9429748" y="0"/>
                </a:lnTo>
                <a:lnTo>
                  <a:pt x="9429748" y="1"/>
                </a:lnTo>
                <a:lnTo>
                  <a:pt x="12191999" y="1"/>
                </a:lnTo>
                <a:lnTo>
                  <a:pt x="12191999" y="1164372"/>
                </a:lnTo>
                <a:lnTo>
                  <a:pt x="12147852" y="1163783"/>
                </a:lnTo>
                <a:cubicBezTo>
                  <a:pt x="12063101" y="1189107"/>
                  <a:pt x="12045020" y="1156925"/>
                  <a:pt x="11993604" y="1153496"/>
                </a:cubicBezTo>
                <a:cubicBezTo>
                  <a:pt x="11954216" y="1165241"/>
                  <a:pt x="11911195" y="1167350"/>
                  <a:pt x="11865319" y="1176624"/>
                </a:cubicBezTo>
                <a:cubicBezTo>
                  <a:pt x="11822513" y="1184682"/>
                  <a:pt x="11766915" y="1201558"/>
                  <a:pt x="11718353" y="1209136"/>
                </a:cubicBezTo>
                <a:cubicBezTo>
                  <a:pt x="11675379" y="1217463"/>
                  <a:pt x="11638007" y="1216639"/>
                  <a:pt x="11609067" y="1218512"/>
                </a:cubicBezTo>
                <a:cubicBezTo>
                  <a:pt x="11597582" y="1221322"/>
                  <a:pt x="11554280" y="1243577"/>
                  <a:pt x="11545958" y="1240430"/>
                </a:cubicBezTo>
                <a:lnTo>
                  <a:pt x="11445770" y="1225780"/>
                </a:lnTo>
                <a:cubicBezTo>
                  <a:pt x="11425543" y="1230782"/>
                  <a:pt x="11413740" y="1222096"/>
                  <a:pt x="11398842" y="1227250"/>
                </a:cubicBezTo>
                <a:cubicBezTo>
                  <a:pt x="11367060" y="1233093"/>
                  <a:pt x="11269285" y="1263712"/>
                  <a:pt x="11240093" y="1266797"/>
                </a:cubicBezTo>
                <a:cubicBezTo>
                  <a:pt x="11197297" y="1273685"/>
                  <a:pt x="11181311" y="1272682"/>
                  <a:pt x="11141364" y="1288059"/>
                </a:cubicBezTo>
                <a:cubicBezTo>
                  <a:pt x="11099891" y="1305386"/>
                  <a:pt x="11051533" y="1319157"/>
                  <a:pt x="11015396" y="1353104"/>
                </a:cubicBezTo>
                <a:cubicBezTo>
                  <a:pt x="11009424" y="1362217"/>
                  <a:pt x="10992328" y="1361966"/>
                  <a:pt x="10973905" y="1365109"/>
                </a:cubicBezTo>
                <a:cubicBezTo>
                  <a:pt x="10955482" y="1368254"/>
                  <a:pt x="10907369" y="1372817"/>
                  <a:pt x="10904858" y="1371966"/>
                </a:cubicBezTo>
                <a:cubicBezTo>
                  <a:pt x="10880521" y="1379494"/>
                  <a:pt x="10873670" y="1399734"/>
                  <a:pt x="10827883" y="1410270"/>
                </a:cubicBezTo>
                <a:cubicBezTo>
                  <a:pt x="10790248" y="1415655"/>
                  <a:pt x="10724899" y="1420726"/>
                  <a:pt x="10690996" y="1426394"/>
                </a:cubicBezTo>
                <a:cubicBezTo>
                  <a:pt x="10676463" y="1423331"/>
                  <a:pt x="10634514" y="1436908"/>
                  <a:pt x="10624461" y="1444283"/>
                </a:cubicBezTo>
                <a:cubicBezTo>
                  <a:pt x="10601952" y="1468442"/>
                  <a:pt x="10536224" y="1460228"/>
                  <a:pt x="10517208" y="1478947"/>
                </a:cubicBezTo>
                <a:cubicBezTo>
                  <a:pt x="10509508" y="1482271"/>
                  <a:pt x="10505833" y="1468818"/>
                  <a:pt x="10497937" y="1469831"/>
                </a:cubicBezTo>
                <a:lnTo>
                  <a:pt x="10471201" y="1486037"/>
                </a:lnTo>
                <a:lnTo>
                  <a:pt x="10448263" y="1478223"/>
                </a:lnTo>
                <a:lnTo>
                  <a:pt x="10388089" y="1507175"/>
                </a:lnTo>
                <a:cubicBezTo>
                  <a:pt x="10350285" y="1513081"/>
                  <a:pt x="10383281" y="1526586"/>
                  <a:pt x="10333720" y="1515848"/>
                </a:cubicBezTo>
                <a:cubicBezTo>
                  <a:pt x="10286428" y="1526223"/>
                  <a:pt x="10174884" y="1550019"/>
                  <a:pt x="10104338" y="1569424"/>
                </a:cubicBezTo>
                <a:cubicBezTo>
                  <a:pt x="10066963" y="1581564"/>
                  <a:pt x="9967395" y="1605712"/>
                  <a:pt x="9910445" y="1632275"/>
                </a:cubicBezTo>
                <a:cubicBezTo>
                  <a:pt x="9856131" y="1644130"/>
                  <a:pt x="9831118" y="1689967"/>
                  <a:pt x="9770872" y="1688088"/>
                </a:cubicBezTo>
                <a:cubicBezTo>
                  <a:pt x="9769882" y="1691843"/>
                  <a:pt x="9737016" y="1697044"/>
                  <a:pt x="9733849" y="1700034"/>
                </a:cubicBezTo>
                <a:lnTo>
                  <a:pt x="9703714" y="1730093"/>
                </a:lnTo>
                <a:lnTo>
                  <a:pt x="9698351" y="1730377"/>
                </a:lnTo>
                <a:lnTo>
                  <a:pt x="9632895" y="1736363"/>
                </a:lnTo>
                <a:lnTo>
                  <a:pt x="9569107" y="1741010"/>
                </a:lnTo>
                <a:cubicBezTo>
                  <a:pt x="9558961" y="1745882"/>
                  <a:pt x="9548028" y="1750646"/>
                  <a:pt x="9536451" y="1755120"/>
                </a:cubicBezTo>
                <a:lnTo>
                  <a:pt x="9529385" y="1757515"/>
                </a:lnTo>
                <a:lnTo>
                  <a:pt x="9498527" y="1753117"/>
                </a:lnTo>
                <a:lnTo>
                  <a:pt x="9436642" y="1755478"/>
                </a:lnTo>
                <a:lnTo>
                  <a:pt x="9429748" y="1756317"/>
                </a:lnTo>
                <a:lnTo>
                  <a:pt x="9429748" y="1768745"/>
                </a:lnTo>
                <a:lnTo>
                  <a:pt x="9425802" y="1769273"/>
                </a:lnTo>
                <a:cubicBezTo>
                  <a:pt x="9390751" y="1773262"/>
                  <a:pt x="9371406" y="1773457"/>
                  <a:pt x="9349763" y="1776107"/>
                </a:cubicBezTo>
                <a:cubicBezTo>
                  <a:pt x="9314721" y="1782260"/>
                  <a:pt x="9277650" y="1796217"/>
                  <a:pt x="9256503" y="1800699"/>
                </a:cubicBezTo>
                <a:lnTo>
                  <a:pt x="9222873" y="1803003"/>
                </a:lnTo>
                <a:lnTo>
                  <a:pt x="9224095" y="1807355"/>
                </a:lnTo>
                <a:lnTo>
                  <a:pt x="9211603" y="1807675"/>
                </a:lnTo>
                <a:lnTo>
                  <a:pt x="9183719" y="1807781"/>
                </a:lnTo>
                <a:cubicBezTo>
                  <a:pt x="9166319" y="1808439"/>
                  <a:pt x="9117935" y="1807396"/>
                  <a:pt x="9100221" y="1808989"/>
                </a:cubicBezTo>
                <a:cubicBezTo>
                  <a:pt x="9095111" y="1813630"/>
                  <a:pt x="9087224" y="1816160"/>
                  <a:pt x="9077439" y="1817333"/>
                </a:cubicBezTo>
                <a:lnTo>
                  <a:pt x="9055889" y="1817464"/>
                </a:lnTo>
                <a:lnTo>
                  <a:pt x="8930912" y="1828648"/>
                </a:lnTo>
                <a:lnTo>
                  <a:pt x="8913729" y="1829483"/>
                </a:lnTo>
                <a:lnTo>
                  <a:pt x="8904423" y="1833234"/>
                </a:lnTo>
                <a:cubicBezTo>
                  <a:pt x="8897319" y="1833982"/>
                  <a:pt x="8876911" y="1833498"/>
                  <a:pt x="8871099" y="1833979"/>
                </a:cubicBezTo>
                <a:lnTo>
                  <a:pt x="8869557" y="1836113"/>
                </a:lnTo>
                <a:cubicBezTo>
                  <a:pt x="8851043" y="1839524"/>
                  <a:pt x="8781405" y="1850882"/>
                  <a:pt x="8760021" y="1854442"/>
                </a:cubicBezTo>
                <a:cubicBezTo>
                  <a:pt x="8755749" y="1851161"/>
                  <a:pt x="8746183" y="1856343"/>
                  <a:pt x="8741254" y="1857469"/>
                </a:cubicBezTo>
                <a:cubicBezTo>
                  <a:pt x="8740491" y="1855259"/>
                  <a:pt x="8728559" y="1854585"/>
                  <a:pt x="8725039" y="1856552"/>
                </a:cubicBezTo>
                <a:cubicBezTo>
                  <a:pt x="8641157" y="1867333"/>
                  <a:pt x="8683145" y="1845054"/>
                  <a:pt x="8635265" y="1859168"/>
                </a:cubicBezTo>
                <a:cubicBezTo>
                  <a:pt x="8626795" y="1860103"/>
                  <a:pt x="8619931" y="1859212"/>
                  <a:pt x="8613911" y="1857561"/>
                </a:cubicBezTo>
                <a:lnTo>
                  <a:pt x="8604931" y="1854170"/>
                </a:lnTo>
                <a:lnTo>
                  <a:pt x="8570171" y="1860579"/>
                </a:lnTo>
                <a:cubicBezTo>
                  <a:pt x="8553049" y="1862813"/>
                  <a:pt x="8535028" y="1864294"/>
                  <a:pt x="8516537" y="1864971"/>
                </a:cubicBezTo>
                <a:cubicBezTo>
                  <a:pt x="8512388" y="1860455"/>
                  <a:pt x="8497874" y="1866870"/>
                  <a:pt x="8491046" y="1868141"/>
                </a:cubicBezTo>
                <a:cubicBezTo>
                  <a:pt x="8490975" y="1865191"/>
                  <a:pt x="8475847" y="1863778"/>
                  <a:pt x="8470478" y="1866216"/>
                </a:cubicBezTo>
                <a:cubicBezTo>
                  <a:pt x="8357654" y="1876758"/>
                  <a:pt x="8421139" y="1849210"/>
                  <a:pt x="8353433" y="1865729"/>
                </a:cubicBezTo>
                <a:lnTo>
                  <a:pt x="8347675" y="1865075"/>
                </a:lnTo>
                <a:lnTo>
                  <a:pt x="8343939" y="1865677"/>
                </a:lnTo>
                <a:cubicBezTo>
                  <a:pt x="8309852" y="1870841"/>
                  <a:pt x="8272587" y="1875809"/>
                  <a:pt x="8221566" y="1881148"/>
                </a:cubicBezTo>
                <a:cubicBezTo>
                  <a:pt x="8158043" y="1892960"/>
                  <a:pt x="8095547" y="1914042"/>
                  <a:pt x="8066095" y="1919902"/>
                </a:cubicBezTo>
                <a:cubicBezTo>
                  <a:pt x="8058949" y="1919234"/>
                  <a:pt x="8051921" y="1917862"/>
                  <a:pt x="8044849" y="1916308"/>
                </a:cubicBezTo>
                <a:lnTo>
                  <a:pt x="8041142" y="1915506"/>
                </a:lnTo>
                <a:lnTo>
                  <a:pt x="8022159" y="1911521"/>
                </a:lnTo>
                <a:lnTo>
                  <a:pt x="7944932" y="1917265"/>
                </a:lnTo>
                <a:lnTo>
                  <a:pt x="7879011" y="1928570"/>
                </a:lnTo>
                <a:lnTo>
                  <a:pt x="7865529" y="1934399"/>
                </a:lnTo>
                <a:lnTo>
                  <a:pt x="7774801" y="1947969"/>
                </a:lnTo>
                <a:lnTo>
                  <a:pt x="7748398" y="1955982"/>
                </a:lnTo>
                <a:lnTo>
                  <a:pt x="7740684" y="1955717"/>
                </a:lnTo>
                <a:cubicBezTo>
                  <a:pt x="7728362" y="1958584"/>
                  <a:pt x="7714099" y="1968442"/>
                  <a:pt x="7712976" y="1960442"/>
                </a:cubicBezTo>
                <a:lnTo>
                  <a:pt x="7699956" y="1966104"/>
                </a:lnTo>
                <a:lnTo>
                  <a:pt x="7684158" y="1962927"/>
                </a:lnTo>
                <a:cubicBezTo>
                  <a:pt x="7674684" y="1962643"/>
                  <a:pt x="7652105" y="1963177"/>
                  <a:pt x="7643109" y="1964400"/>
                </a:cubicBezTo>
                <a:lnTo>
                  <a:pt x="7630180" y="1970266"/>
                </a:lnTo>
                <a:lnTo>
                  <a:pt x="7609131" y="1971774"/>
                </a:lnTo>
                <a:cubicBezTo>
                  <a:pt x="7596694" y="1971644"/>
                  <a:pt x="7570258" y="1969757"/>
                  <a:pt x="7555555" y="1969491"/>
                </a:cubicBezTo>
                <a:cubicBezTo>
                  <a:pt x="7541460" y="1966540"/>
                  <a:pt x="7530571" y="1964848"/>
                  <a:pt x="7520919" y="1970177"/>
                </a:cubicBezTo>
                <a:cubicBezTo>
                  <a:pt x="7500295" y="1966884"/>
                  <a:pt x="7480780" y="1949401"/>
                  <a:pt x="7456258" y="1960468"/>
                </a:cubicBezTo>
                <a:cubicBezTo>
                  <a:pt x="7434946" y="1957506"/>
                  <a:pt x="7435772" y="1952500"/>
                  <a:pt x="7393047" y="1952408"/>
                </a:cubicBezTo>
                <a:cubicBezTo>
                  <a:pt x="7356520" y="1952860"/>
                  <a:pt x="7236307" y="1958626"/>
                  <a:pt x="7199912" y="1959913"/>
                </a:cubicBezTo>
                <a:cubicBezTo>
                  <a:pt x="7176501" y="1959942"/>
                  <a:pt x="7160098" y="1958343"/>
                  <a:pt x="7146774" y="1956641"/>
                </a:cubicBezTo>
                <a:lnTo>
                  <a:pt x="7122244" y="1953891"/>
                </a:lnTo>
                <a:lnTo>
                  <a:pt x="7032241" y="1962723"/>
                </a:lnTo>
                <a:cubicBezTo>
                  <a:pt x="6997214" y="1965198"/>
                  <a:pt x="6963725" y="1968396"/>
                  <a:pt x="6941492" y="1976868"/>
                </a:cubicBezTo>
                <a:cubicBezTo>
                  <a:pt x="6947015" y="1970398"/>
                  <a:pt x="6923088" y="1965379"/>
                  <a:pt x="6906514" y="1968589"/>
                </a:cubicBezTo>
                <a:cubicBezTo>
                  <a:pt x="6925890" y="1943204"/>
                  <a:pt x="6840983" y="1991464"/>
                  <a:pt x="6826395" y="1974141"/>
                </a:cubicBezTo>
                <a:cubicBezTo>
                  <a:pt x="6825676" y="1990223"/>
                  <a:pt x="6751393" y="2017492"/>
                  <a:pt x="6716431" y="2004297"/>
                </a:cubicBezTo>
                <a:cubicBezTo>
                  <a:pt x="6663167" y="2007518"/>
                  <a:pt x="6625450" y="2020811"/>
                  <a:pt x="6569607" y="2015496"/>
                </a:cubicBezTo>
                <a:cubicBezTo>
                  <a:pt x="6567874" y="2017648"/>
                  <a:pt x="6565034" y="2019449"/>
                  <a:pt x="6561430" y="2020996"/>
                </a:cubicBezTo>
                <a:lnTo>
                  <a:pt x="6549371" y="2024747"/>
                </a:lnTo>
                <a:lnTo>
                  <a:pt x="6547040" y="2024474"/>
                </a:lnTo>
                <a:cubicBezTo>
                  <a:pt x="6537882" y="2024425"/>
                  <a:pt x="6533193" y="2025332"/>
                  <a:pt x="6530482" y="2026659"/>
                </a:cubicBezTo>
                <a:lnTo>
                  <a:pt x="6528565" y="2028600"/>
                </a:lnTo>
                <a:lnTo>
                  <a:pt x="6517741" y="2030558"/>
                </a:lnTo>
                <a:lnTo>
                  <a:pt x="6497855" y="2035650"/>
                </a:lnTo>
                <a:lnTo>
                  <a:pt x="6492785" y="2035444"/>
                </a:lnTo>
                <a:lnTo>
                  <a:pt x="6460692" y="2041321"/>
                </a:lnTo>
                <a:lnTo>
                  <a:pt x="6459609" y="2040851"/>
                </a:lnTo>
                <a:cubicBezTo>
                  <a:pt x="6456451" y="2039933"/>
                  <a:pt x="6452734" y="2039508"/>
                  <a:pt x="6447765" y="2040102"/>
                </a:cubicBezTo>
                <a:cubicBezTo>
                  <a:pt x="6446007" y="2031126"/>
                  <a:pt x="6441093" y="2037380"/>
                  <a:pt x="6426590" y="2039928"/>
                </a:cubicBezTo>
                <a:cubicBezTo>
                  <a:pt x="6423606" y="2033241"/>
                  <a:pt x="6413230" y="2032925"/>
                  <a:pt x="6401693" y="2033537"/>
                </a:cubicBezTo>
                <a:lnTo>
                  <a:pt x="6387141" y="2033161"/>
                </a:lnTo>
                <a:lnTo>
                  <a:pt x="6357846" y="2036782"/>
                </a:lnTo>
                <a:lnTo>
                  <a:pt x="6342914" y="2037585"/>
                </a:lnTo>
                <a:lnTo>
                  <a:pt x="6336300" y="2038781"/>
                </a:lnTo>
                <a:lnTo>
                  <a:pt x="6317178" y="2038968"/>
                </a:lnTo>
                <a:lnTo>
                  <a:pt x="6161427" y="2047338"/>
                </a:lnTo>
                <a:cubicBezTo>
                  <a:pt x="6147824" y="2057658"/>
                  <a:pt x="6118908" y="2077615"/>
                  <a:pt x="6097339" y="2082438"/>
                </a:cubicBezTo>
                <a:cubicBezTo>
                  <a:pt x="6090149" y="2084046"/>
                  <a:pt x="6083776" y="2083972"/>
                  <a:pt x="6079059" y="2081299"/>
                </a:cubicBezTo>
                <a:cubicBezTo>
                  <a:pt x="6063900" y="2082334"/>
                  <a:pt x="6011621" y="2084537"/>
                  <a:pt x="5998439" y="2070958"/>
                </a:cubicBezTo>
                <a:cubicBezTo>
                  <a:pt x="5976443" y="2071759"/>
                  <a:pt x="5925514" y="2069780"/>
                  <a:pt x="5904290" y="2070255"/>
                </a:cubicBezTo>
                <a:cubicBezTo>
                  <a:pt x="5871515" y="2066244"/>
                  <a:pt x="5843986" y="2088249"/>
                  <a:pt x="5814867" y="2079032"/>
                </a:cubicBezTo>
                <a:cubicBezTo>
                  <a:pt x="5792003" y="2070559"/>
                  <a:pt x="5750009" y="2076273"/>
                  <a:pt x="5725743" y="2070558"/>
                </a:cubicBezTo>
                <a:cubicBezTo>
                  <a:pt x="5716432" y="2058355"/>
                  <a:pt x="5667424" y="2047322"/>
                  <a:pt x="5650546" y="2052412"/>
                </a:cubicBezTo>
                <a:cubicBezTo>
                  <a:pt x="5614627" y="2046084"/>
                  <a:pt x="5608108" y="2028306"/>
                  <a:pt x="5581284" y="2023175"/>
                </a:cubicBezTo>
                <a:lnTo>
                  <a:pt x="5572593" y="2018391"/>
                </a:lnTo>
                <a:lnTo>
                  <a:pt x="5548580" y="2016951"/>
                </a:lnTo>
                <a:cubicBezTo>
                  <a:pt x="5523726" y="2017783"/>
                  <a:pt x="5498337" y="2019663"/>
                  <a:pt x="5471173" y="2018786"/>
                </a:cubicBezTo>
                <a:cubicBezTo>
                  <a:pt x="5447687" y="2003020"/>
                  <a:pt x="5353807" y="2022324"/>
                  <a:pt x="5340320" y="2037611"/>
                </a:cubicBezTo>
                <a:cubicBezTo>
                  <a:pt x="5340015" y="2024215"/>
                  <a:pt x="5271937" y="2042455"/>
                  <a:pt x="5254376" y="2042928"/>
                </a:cubicBezTo>
                <a:cubicBezTo>
                  <a:pt x="5248522" y="2043086"/>
                  <a:pt x="5248281" y="2041270"/>
                  <a:pt x="5258035" y="2035649"/>
                </a:cubicBezTo>
                <a:cubicBezTo>
                  <a:pt x="5239374" y="2037214"/>
                  <a:pt x="5220112" y="2030252"/>
                  <a:pt x="5230622" y="2024576"/>
                </a:cubicBezTo>
                <a:cubicBezTo>
                  <a:pt x="5173932" y="2036724"/>
                  <a:pt x="5090262" y="2024645"/>
                  <a:pt x="5026203" y="2030162"/>
                </a:cubicBezTo>
                <a:cubicBezTo>
                  <a:pt x="4991280" y="2016814"/>
                  <a:pt x="5010212" y="2029164"/>
                  <a:pt x="4973988" y="2026668"/>
                </a:cubicBezTo>
                <a:cubicBezTo>
                  <a:pt x="4983896" y="2038955"/>
                  <a:pt x="4930012" y="2019774"/>
                  <a:pt x="4928030" y="2033642"/>
                </a:cubicBezTo>
                <a:cubicBezTo>
                  <a:pt x="4921501" y="2032748"/>
                  <a:pt x="4915238" y="2031445"/>
                  <a:pt x="4908970" y="2030033"/>
                </a:cubicBezTo>
                <a:lnTo>
                  <a:pt x="4905679" y="2029300"/>
                </a:lnTo>
                <a:lnTo>
                  <a:pt x="4892525" y="2028768"/>
                </a:lnTo>
                <a:lnTo>
                  <a:pt x="4888818" y="2025619"/>
                </a:lnTo>
                <a:lnTo>
                  <a:pt x="4869018" y="2022668"/>
                </a:lnTo>
                <a:cubicBezTo>
                  <a:pt x="4861602" y="2022028"/>
                  <a:pt x="4853622" y="2021880"/>
                  <a:pt x="4844804" y="2022527"/>
                </a:cubicBezTo>
                <a:cubicBezTo>
                  <a:pt x="4823110" y="2028022"/>
                  <a:pt x="4789330" y="2021287"/>
                  <a:pt x="4758778" y="2021694"/>
                </a:cubicBezTo>
                <a:lnTo>
                  <a:pt x="4744748" y="2023396"/>
                </a:lnTo>
                <a:lnTo>
                  <a:pt x="4698956" y="2020558"/>
                </a:lnTo>
                <a:cubicBezTo>
                  <a:pt x="4685921" y="2020008"/>
                  <a:pt x="4672392" y="2019718"/>
                  <a:pt x="4658147" y="2019920"/>
                </a:cubicBezTo>
                <a:lnTo>
                  <a:pt x="4631706" y="2021274"/>
                </a:lnTo>
                <a:lnTo>
                  <a:pt x="4624776" y="2020152"/>
                </a:lnTo>
                <a:cubicBezTo>
                  <a:pt x="4612703" y="2020277"/>
                  <a:pt x="4596727" y="2024226"/>
                  <a:pt x="4598150" y="2019429"/>
                </a:cubicBezTo>
                <a:lnTo>
                  <a:pt x="4584588" y="2021092"/>
                </a:lnTo>
                <a:lnTo>
                  <a:pt x="4571203" y="2017263"/>
                </a:lnTo>
                <a:cubicBezTo>
                  <a:pt x="4569736" y="2016374"/>
                  <a:pt x="4568633" y="2015427"/>
                  <a:pt x="4567930" y="2014458"/>
                </a:cubicBezTo>
                <a:lnTo>
                  <a:pt x="4548984" y="2015717"/>
                </a:lnTo>
                <a:lnTo>
                  <a:pt x="4533451" y="2012976"/>
                </a:lnTo>
                <a:lnTo>
                  <a:pt x="4519910" y="2014768"/>
                </a:lnTo>
                <a:lnTo>
                  <a:pt x="4514290" y="2014364"/>
                </a:lnTo>
                <a:lnTo>
                  <a:pt x="4500320" y="2013007"/>
                </a:lnTo>
                <a:cubicBezTo>
                  <a:pt x="4493159" y="2012056"/>
                  <a:pt x="4485144" y="2010910"/>
                  <a:pt x="4476219" y="2009993"/>
                </a:cubicBezTo>
                <a:lnTo>
                  <a:pt x="4468701" y="2009574"/>
                </a:lnTo>
                <a:lnTo>
                  <a:pt x="4452333" y="2004964"/>
                </a:lnTo>
                <a:cubicBezTo>
                  <a:pt x="4440422" y="2001479"/>
                  <a:pt x="4431048" y="1999130"/>
                  <a:pt x="4420644" y="2001021"/>
                </a:cubicBezTo>
                <a:cubicBezTo>
                  <a:pt x="4402911" y="1996519"/>
                  <a:pt x="4390524" y="1983900"/>
                  <a:pt x="4364856" y="1987267"/>
                </a:cubicBezTo>
                <a:cubicBezTo>
                  <a:pt x="4372645" y="1981550"/>
                  <a:pt x="4336350" y="1986575"/>
                  <a:pt x="4332062" y="1980703"/>
                </a:cubicBezTo>
                <a:cubicBezTo>
                  <a:pt x="4330083" y="1975974"/>
                  <a:pt x="4318612" y="1976397"/>
                  <a:pt x="4309876" y="1974653"/>
                </a:cubicBezTo>
                <a:cubicBezTo>
                  <a:pt x="4303650" y="1969824"/>
                  <a:pt x="4259693" y="1965414"/>
                  <a:pt x="4244391" y="1966109"/>
                </a:cubicBezTo>
                <a:cubicBezTo>
                  <a:pt x="4201255" y="1970914"/>
                  <a:pt x="4166558" y="1951471"/>
                  <a:pt x="4132071" y="1954813"/>
                </a:cubicBezTo>
                <a:cubicBezTo>
                  <a:pt x="4123041" y="1954358"/>
                  <a:pt x="4115554" y="1953263"/>
                  <a:pt x="4109069" y="1951778"/>
                </a:cubicBezTo>
                <a:lnTo>
                  <a:pt x="4092908" y="1946662"/>
                </a:lnTo>
                <a:cubicBezTo>
                  <a:pt x="4092707" y="1945539"/>
                  <a:pt x="4092506" y="1944415"/>
                  <a:pt x="4092306" y="1943291"/>
                </a:cubicBezTo>
                <a:lnTo>
                  <a:pt x="4080234" y="1941219"/>
                </a:lnTo>
                <a:lnTo>
                  <a:pt x="4077778" y="1940145"/>
                </a:lnTo>
                <a:cubicBezTo>
                  <a:pt x="4073105" y="1938081"/>
                  <a:pt x="4068339" y="1936119"/>
                  <a:pt x="4062936" y="1934506"/>
                </a:cubicBezTo>
                <a:cubicBezTo>
                  <a:pt x="4048082" y="1947155"/>
                  <a:pt x="4014523" y="1922869"/>
                  <a:pt x="4012506" y="1935475"/>
                </a:cubicBezTo>
                <a:cubicBezTo>
                  <a:pt x="3980228" y="1928812"/>
                  <a:pt x="3986775" y="1942559"/>
                  <a:pt x="3965880" y="1925968"/>
                </a:cubicBezTo>
                <a:cubicBezTo>
                  <a:pt x="3899515" y="1923414"/>
                  <a:pt x="3830855" y="1902158"/>
                  <a:pt x="3765338" y="1906649"/>
                </a:cubicBezTo>
                <a:cubicBezTo>
                  <a:pt x="3780686" y="1902635"/>
                  <a:pt x="3768784" y="1893856"/>
                  <a:pt x="3749493" y="1893071"/>
                </a:cubicBezTo>
                <a:cubicBezTo>
                  <a:pt x="3807776" y="1876857"/>
                  <a:pt x="3656400" y="1898030"/>
                  <a:pt x="3672704" y="1881383"/>
                </a:cubicBezTo>
                <a:cubicBezTo>
                  <a:pt x="3645532" y="1893973"/>
                  <a:pt x="3537791" y="1900656"/>
                  <a:pt x="3530082" y="1883187"/>
                </a:cubicBezTo>
                <a:cubicBezTo>
                  <a:pt x="3479808" y="1875044"/>
                  <a:pt x="3426017" y="1877998"/>
                  <a:pt x="3387664" y="1862579"/>
                </a:cubicBezTo>
                <a:cubicBezTo>
                  <a:pt x="3382649" y="1863935"/>
                  <a:pt x="3377277" y="1864791"/>
                  <a:pt x="3371681" y="1865293"/>
                </a:cubicBezTo>
                <a:lnTo>
                  <a:pt x="3355305" y="1865842"/>
                </a:lnTo>
                <a:lnTo>
                  <a:pt x="3353790" y="1865158"/>
                </a:lnTo>
                <a:cubicBezTo>
                  <a:pt x="3346144" y="1863282"/>
                  <a:pt x="3340687" y="1863057"/>
                  <a:pt x="3336210" y="1863564"/>
                </a:cubicBezTo>
                <a:lnTo>
                  <a:pt x="3331381" y="1864716"/>
                </a:lnTo>
                <a:lnTo>
                  <a:pt x="3319012" y="1864093"/>
                </a:lnTo>
                <a:lnTo>
                  <a:pt x="3293818" y="1864135"/>
                </a:lnTo>
                <a:lnTo>
                  <a:pt x="3289881" y="1862954"/>
                </a:lnTo>
                <a:lnTo>
                  <a:pt x="3253090" y="1861164"/>
                </a:lnTo>
                <a:cubicBezTo>
                  <a:pt x="3253042" y="1860968"/>
                  <a:pt x="3252996" y="1860771"/>
                  <a:pt x="3252949" y="1860574"/>
                </a:cubicBezTo>
                <a:cubicBezTo>
                  <a:pt x="3251799" y="1859213"/>
                  <a:pt x="3249368" y="1858131"/>
                  <a:pt x="3244187" y="1857604"/>
                </a:cubicBezTo>
                <a:cubicBezTo>
                  <a:pt x="3250860" y="1853873"/>
                  <a:pt x="3250577" y="1852999"/>
                  <a:pt x="3246570" y="1852946"/>
                </a:cubicBezTo>
                <a:lnTo>
                  <a:pt x="3237810" y="1853064"/>
                </a:lnTo>
                <a:lnTo>
                  <a:pt x="3230822" y="1855474"/>
                </a:lnTo>
                <a:cubicBezTo>
                  <a:pt x="3206812" y="1862286"/>
                  <a:pt x="3176733" y="1868865"/>
                  <a:pt x="3136549" y="1874037"/>
                </a:cubicBezTo>
                <a:cubicBezTo>
                  <a:pt x="3081163" y="1880168"/>
                  <a:pt x="2902557" y="1900580"/>
                  <a:pt x="2845754" y="1910932"/>
                </a:cubicBezTo>
                <a:cubicBezTo>
                  <a:pt x="2860822" y="1944376"/>
                  <a:pt x="2813389" y="1905358"/>
                  <a:pt x="2786878" y="1917162"/>
                </a:cubicBezTo>
                <a:cubicBezTo>
                  <a:pt x="2766803" y="1917398"/>
                  <a:pt x="2741628" y="1915886"/>
                  <a:pt x="2725298" y="1912340"/>
                </a:cubicBezTo>
                <a:cubicBezTo>
                  <a:pt x="2716680" y="1911427"/>
                  <a:pt x="2707572" y="1911972"/>
                  <a:pt x="2697754" y="1914863"/>
                </a:cubicBezTo>
                <a:cubicBezTo>
                  <a:pt x="2667185" y="1939014"/>
                  <a:pt x="2622149" y="1926211"/>
                  <a:pt x="2568063" y="1936283"/>
                </a:cubicBezTo>
                <a:cubicBezTo>
                  <a:pt x="2552625" y="1932001"/>
                  <a:pt x="2502682" y="1953378"/>
                  <a:pt x="2489784" y="1943720"/>
                </a:cubicBezTo>
                <a:cubicBezTo>
                  <a:pt x="2478524" y="1943155"/>
                  <a:pt x="2467418" y="1949411"/>
                  <a:pt x="2458978" y="1938095"/>
                </a:cubicBezTo>
                <a:cubicBezTo>
                  <a:pt x="2417552" y="1934639"/>
                  <a:pt x="2366376" y="1931293"/>
                  <a:pt x="2318712" y="1934474"/>
                </a:cubicBezTo>
                <a:cubicBezTo>
                  <a:pt x="2296029" y="1936526"/>
                  <a:pt x="2282069" y="1938434"/>
                  <a:pt x="2268709" y="1940521"/>
                </a:cubicBezTo>
                <a:lnTo>
                  <a:pt x="2264080" y="1941232"/>
                </a:lnTo>
                <a:lnTo>
                  <a:pt x="2254684" y="1943524"/>
                </a:lnTo>
                <a:lnTo>
                  <a:pt x="2252523" y="1943004"/>
                </a:lnTo>
                <a:lnTo>
                  <a:pt x="2173350" y="1929202"/>
                </a:lnTo>
                <a:lnTo>
                  <a:pt x="2155266" y="1920267"/>
                </a:lnTo>
                <a:lnTo>
                  <a:pt x="2091013" y="1914631"/>
                </a:lnTo>
                <a:cubicBezTo>
                  <a:pt x="2033357" y="1920614"/>
                  <a:pt x="2070513" y="1905065"/>
                  <a:pt x="2030712" y="1897690"/>
                </a:cubicBezTo>
                <a:cubicBezTo>
                  <a:pt x="1994539" y="1893055"/>
                  <a:pt x="1958569" y="1883188"/>
                  <a:pt x="1908838" y="1892222"/>
                </a:cubicBezTo>
                <a:cubicBezTo>
                  <a:pt x="1897236" y="1896147"/>
                  <a:pt x="1883338" y="1892415"/>
                  <a:pt x="1877796" y="1883887"/>
                </a:cubicBezTo>
                <a:cubicBezTo>
                  <a:pt x="1876842" y="1882419"/>
                  <a:pt x="1876177" y="1880863"/>
                  <a:pt x="1875824" y="1879265"/>
                </a:cubicBezTo>
                <a:cubicBezTo>
                  <a:pt x="1843474" y="1887199"/>
                  <a:pt x="1841511" y="1873818"/>
                  <a:pt x="1823048" y="1881064"/>
                </a:cubicBezTo>
                <a:cubicBezTo>
                  <a:pt x="1792640" y="1872164"/>
                  <a:pt x="1782358" y="1850450"/>
                  <a:pt x="1765736" y="1856578"/>
                </a:cubicBezTo>
                <a:cubicBezTo>
                  <a:pt x="1753024" y="1849107"/>
                  <a:pt x="1745932" y="1828316"/>
                  <a:pt x="1725669" y="1833744"/>
                </a:cubicBezTo>
                <a:cubicBezTo>
                  <a:pt x="1727428" y="1831405"/>
                  <a:pt x="1726953" y="1830157"/>
                  <a:pt x="1725216" y="1829447"/>
                </a:cubicBezTo>
                <a:lnTo>
                  <a:pt x="1721485" y="1828960"/>
                </a:lnTo>
                <a:lnTo>
                  <a:pt x="1717786" y="1832224"/>
                </a:lnTo>
                <a:cubicBezTo>
                  <a:pt x="1703445" y="1843277"/>
                  <a:pt x="1706547" y="1827935"/>
                  <a:pt x="1689907" y="1825425"/>
                </a:cubicBezTo>
                <a:cubicBezTo>
                  <a:pt x="1682338" y="1823445"/>
                  <a:pt x="1685181" y="1820226"/>
                  <a:pt x="1688093" y="1817391"/>
                </a:cubicBezTo>
                <a:lnTo>
                  <a:pt x="1496789" y="1805297"/>
                </a:lnTo>
                <a:cubicBezTo>
                  <a:pt x="1463551" y="1793913"/>
                  <a:pt x="1426345" y="1786892"/>
                  <a:pt x="1392839" y="1758649"/>
                </a:cubicBezTo>
                <a:cubicBezTo>
                  <a:pt x="1386461" y="1750573"/>
                  <a:pt x="1374031" y="1756918"/>
                  <a:pt x="1360872" y="1752441"/>
                </a:cubicBezTo>
                <a:cubicBezTo>
                  <a:pt x="1347711" y="1747963"/>
                  <a:pt x="1332751" y="1735898"/>
                  <a:pt x="1313885" y="1731785"/>
                </a:cubicBezTo>
                <a:cubicBezTo>
                  <a:pt x="1281989" y="1726305"/>
                  <a:pt x="1256405" y="1739744"/>
                  <a:pt x="1247665" y="1727765"/>
                </a:cubicBezTo>
                <a:cubicBezTo>
                  <a:pt x="1231363" y="1728538"/>
                  <a:pt x="1209120" y="1742556"/>
                  <a:pt x="1196850" y="1729622"/>
                </a:cubicBezTo>
                <a:cubicBezTo>
                  <a:pt x="1195195" y="1740224"/>
                  <a:pt x="1178147" y="1721561"/>
                  <a:pt x="1168728" y="1728550"/>
                </a:cubicBezTo>
                <a:cubicBezTo>
                  <a:pt x="1152073" y="1727193"/>
                  <a:pt x="1122804" y="1725926"/>
                  <a:pt x="1096918" y="1721485"/>
                </a:cubicBezTo>
                <a:lnTo>
                  <a:pt x="1094082" y="1720113"/>
                </a:lnTo>
                <a:lnTo>
                  <a:pt x="1040782" y="1721762"/>
                </a:lnTo>
                <a:cubicBezTo>
                  <a:pt x="987172" y="1722352"/>
                  <a:pt x="1023272" y="1708707"/>
                  <a:pt x="955980" y="1719289"/>
                </a:cubicBezTo>
                <a:cubicBezTo>
                  <a:pt x="948995" y="1714208"/>
                  <a:pt x="940521" y="1713816"/>
                  <a:pt x="926108" y="1715917"/>
                </a:cubicBezTo>
                <a:cubicBezTo>
                  <a:pt x="900077" y="1715834"/>
                  <a:pt x="902688" y="1703436"/>
                  <a:pt x="876049" y="1710422"/>
                </a:cubicBezTo>
                <a:cubicBezTo>
                  <a:pt x="881084" y="1703830"/>
                  <a:pt x="826830" y="1706893"/>
                  <a:pt x="839194" y="1700176"/>
                </a:cubicBezTo>
                <a:cubicBezTo>
                  <a:pt x="822548" y="1693764"/>
                  <a:pt x="813674" y="1703628"/>
                  <a:pt x="797112" y="1698014"/>
                </a:cubicBezTo>
                <a:cubicBezTo>
                  <a:pt x="778195" y="1696418"/>
                  <a:pt x="807647" y="1705364"/>
                  <a:pt x="786610" y="1705455"/>
                </a:cubicBezTo>
                <a:cubicBezTo>
                  <a:pt x="761170" y="1704357"/>
                  <a:pt x="760599" y="1716610"/>
                  <a:pt x="741833" y="1700566"/>
                </a:cubicBezTo>
                <a:lnTo>
                  <a:pt x="673985" y="1692278"/>
                </a:lnTo>
                <a:cubicBezTo>
                  <a:pt x="658515" y="1695829"/>
                  <a:pt x="646395" y="1693620"/>
                  <a:pt x="634665" y="1689550"/>
                </a:cubicBezTo>
                <a:cubicBezTo>
                  <a:pt x="599149" y="1689690"/>
                  <a:pt x="567176" y="1683160"/>
                  <a:pt x="527471" y="1679869"/>
                </a:cubicBezTo>
                <a:cubicBezTo>
                  <a:pt x="484099" y="1683240"/>
                  <a:pt x="462693" y="1671949"/>
                  <a:pt x="420260" y="1668475"/>
                </a:cubicBezTo>
                <a:cubicBezTo>
                  <a:pt x="377482" y="1677390"/>
                  <a:pt x="393500" y="1652730"/>
                  <a:pt x="357630" y="1652142"/>
                </a:cubicBezTo>
                <a:cubicBezTo>
                  <a:pt x="298692" y="1659518"/>
                  <a:pt x="359631" y="1643849"/>
                  <a:pt x="269407" y="1643812"/>
                </a:cubicBezTo>
                <a:cubicBezTo>
                  <a:pt x="264204" y="1645215"/>
                  <a:pt x="253436" y="1643159"/>
                  <a:pt x="254769" y="1641013"/>
                </a:cubicBezTo>
                <a:cubicBezTo>
                  <a:pt x="234996" y="1641090"/>
                  <a:pt x="179093" y="1626583"/>
                  <a:pt x="150763" y="1628143"/>
                </a:cubicBezTo>
                <a:cubicBezTo>
                  <a:pt x="96232" y="1619954"/>
                  <a:pt x="68845" y="1629422"/>
                  <a:pt x="29133" y="1626172"/>
                </a:cubicBezTo>
                <a:lnTo>
                  <a:pt x="0" y="1619589"/>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Заголовок 1">
            <a:extLst>
              <a:ext uri="{FF2B5EF4-FFF2-40B4-BE49-F238E27FC236}">
                <a16:creationId xmlns:a16="http://schemas.microsoft.com/office/drawing/2014/main" id="{CDCBC5DC-C77A-8FF4-930F-A9C95F10EF13}"/>
              </a:ext>
            </a:extLst>
          </p:cNvPr>
          <p:cNvSpPr>
            <a:spLocks noGrp="1"/>
          </p:cNvSpPr>
          <p:nvPr>
            <p:ph type="title"/>
          </p:nvPr>
        </p:nvSpPr>
        <p:spPr>
          <a:xfrm>
            <a:off x="828675" y="494414"/>
            <a:ext cx="10534650" cy="817403"/>
          </a:xfrm>
        </p:spPr>
        <p:txBody>
          <a:bodyPr vert="horz" lIns="91440" tIns="45720" rIns="91440" bIns="45720" rtlCol="0" anchor="b">
            <a:normAutofit/>
          </a:bodyPr>
          <a:lstStyle/>
          <a:p>
            <a:pPr algn="ctr"/>
            <a:r>
              <a:rPr lang="en-US" sz="2500" kern="1200">
                <a:solidFill>
                  <a:schemeClr val="tx1"/>
                </a:solidFill>
                <a:latin typeface="+mj-lt"/>
                <a:ea typeface="+mj-ea"/>
                <a:cs typeface="+mj-cs"/>
              </a:rPr>
              <a:t>Органикалық заттардан тұратын судағы микроорганизмдердің көбею динамикасы</a:t>
            </a:r>
          </a:p>
        </p:txBody>
      </p:sp>
      <p:pic>
        <p:nvPicPr>
          <p:cNvPr id="4" name="table">
            <a:extLst>
              <a:ext uri="{FF2B5EF4-FFF2-40B4-BE49-F238E27FC236}">
                <a16:creationId xmlns:a16="http://schemas.microsoft.com/office/drawing/2014/main" id="{70075640-4F03-5C73-ABC4-072F14FBBAF8}"/>
              </a:ext>
            </a:extLst>
          </p:cNvPr>
          <p:cNvPicPr>
            <a:picLocks noGrp="1" noChangeAspect="1"/>
          </p:cNvPicPr>
          <p:nvPr>
            <p:ph idx="1"/>
          </p:nvPr>
        </p:nvPicPr>
        <p:blipFill>
          <a:blip r:embed="rId2"/>
          <a:stretch>
            <a:fillRect/>
          </a:stretch>
        </p:blipFill>
        <p:spPr>
          <a:xfrm>
            <a:off x="723900" y="2945556"/>
            <a:ext cx="10744200" cy="2765450"/>
          </a:xfrm>
          <a:prstGeom prst="rect">
            <a:avLst/>
          </a:prstGeom>
        </p:spPr>
      </p:pic>
    </p:spTree>
    <p:extLst>
      <p:ext uri="{BB962C8B-B14F-4D97-AF65-F5344CB8AC3E}">
        <p14:creationId xmlns:p14="http://schemas.microsoft.com/office/powerpoint/2010/main" val="32535108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8">
            <a:extLst>
              <a:ext uri="{FF2B5EF4-FFF2-40B4-BE49-F238E27FC236}">
                <a16:creationId xmlns:a16="http://schemas.microsoft.com/office/drawing/2014/main" id="{F0DCC097-1DB8-4B6D-85D0-6FBA0E1CA4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E0B58608-23C8-4441-994D-C6823EEE1D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9" cy="2083506"/>
          </a:xfrm>
          <a:custGeom>
            <a:avLst/>
            <a:gdLst>
              <a:gd name="connsiteX0" fmla="*/ 0 w 12191999"/>
              <a:gd name="connsiteY0" fmla="*/ 0 h 2083506"/>
              <a:gd name="connsiteX1" fmla="*/ 9429748 w 12191999"/>
              <a:gd name="connsiteY1" fmla="*/ 0 h 2083506"/>
              <a:gd name="connsiteX2" fmla="*/ 9429748 w 12191999"/>
              <a:gd name="connsiteY2" fmla="*/ 1 h 2083506"/>
              <a:gd name="connsiteX3" fmla="*/ 12191999 w 12191999"/>
              <a:gd name="connsiteY3" fmla="*/ 1 h 2083506"/>
              <a:gd name="connsiteX4" fmla="*/ 12191999 w 12191999"/>
              <a:gd name="connsiteY4" fmla="*/ 1164372 h 2083506"/>
              <a:gd name="connsiteX5" fmla="*/ 12147852 w 12191999"/>
              <a:gd name="connsiteY5" fmla="*/ 1163783 h 2083506"/>
              <a:gd name="connsiteX6" fmla="*/ 11993604 w 12191999"/>
              <a:gd name="connsiteY6" fmla="*/ 1153496 h 2083506"/>
              <a:gd name="connsiteX7" fmla="*/ 11865319 w 12191999"/>
              <a:gd name="connsiteY7" fmla="*/ 1176624 h 2083506"/>
              <a:gd name="connsiteX8" fmla="*/ 11718353 w 12191999"/>
              <a:gd name="connsiteY8" fmla="*/ 1209136 h 2083506"/>
              <a:gd name="connsiteX9" fmla="*/ 11609067 w 12191999"/>
              <a:gd name="connsiteY9" fmla="*/ 1218512 h 2083506"/>
              <a:gd name="connsiteX10" fmla="*/ 11545958 w 12191999"/>
              <a:gd name="connsiteY10" fmla="*/ 1240430 h 2083506"/>
              <a:gd name="connsiteX11" fmla="*/ 11445770 w 12191999"/>
              <a:gd name="connsiteY11" fmla="*/ 1225780 h 2083506"/>
              <a:gd name="connsiteX12" fmla="*/ 11398842 w 12191999"/>
              <a:gd name="connsiteY12" fmla="*/ 1227250 h 2083506"/>
              <a:gd name="connsiteX13" fmla="*/ 11240093 w 12191999"/>
              <a:gd name="connsiteY13" fmla="*/ 1266797 h 2083506"/>
              <a:gd name="connsiteX14" fmla="*/ 11141364 w 12191999"/>
              <a:gd name="connsiteY14" fmla="*/ 1288059 h 2083506"/>
              <a:gd name="connsiteX15" fmla="*/ 11015396 w 12191999"/>
              <a:gd name="connsiteY15" fmla="*/ 1353104 h 2083506"/>
              <a:gd name="connsiteX16" fmla="*/ 10973905 w 12191999"/>
              <a:gd name="connsiteY16" fmla="*/ 1365109 h 2083506"/>
              <a:gd name="connsiteX17" fmla="*/ 10904858 w 12191999"/>
              <a:gd name="connsiteY17" fmla="*/ 1371966 h 2083506"/>
              <a:gd name="connsiteX18" fmla="*/ 10827883 w 12191999"/>
              <a:gd name="connsiteY18" fmla="*/ 1410270 h 2083506"/>
              <a:gd name="connsiteX19" fmla="*/ 10690996 w 12191999"/>
              <a:gd name="connsiteY19" fmla="*/ 1426394 h 2083506"/>
              <a:gd name="connsiteX20" fmla="*/ 10624461 w 12191999"/>
              <a:gd name="connsiteY20" fmla="*/ 1444283 h 2083506"/>
              <a:gd name="connsiteX21" fmla="*/ 10517208 w 12191999"/>
              <a:gd name="connsiteY21" fmla="*/ 1478947 h 2083506"/>
              <a:gd name="connsiteX22" fmla="*/ 10497937 w 12191999"/>
              <a:gd name="connsiteY22" fmla="*/ 1469831 h 2083506"/>
              <a:gd name="connsiteX23" fmla="*/ 10471201 w 12191999"/>
              <a:gd name="connsiteY23" fmla="*/ 1486037 h 2083506"/>
              <a:gd name="connsiteX24" fmla="*/ 10448263 w 12191999"/>
              <a:gd name="connsiteY24" fmla="*/ 1478223 h 2083506"/>
              <a:gd name="connsiteX25" fmla="*/ 10388089 w 12191999"/>
              <a:gd name="connsiteY25" fmla="*/ 1507175 h 2083506"/>
              <a:gd name="connsiteX26" fmla="*/ 10333720 w 12191999"/>
              <a:gd name="connsiteY26" fmla="*/ 1515848 h 2083506"/>
              <a:gd name="connsiteX27" fmla="*/ 10104338 w 12191999"/>
              <a:gd name="connsiteY27" fmla="*/ 1569424 h 2083506"/>
              <a:gd name="connsiteX28" fmla="*/ 9910445 w 12191999"/>
              <a:gd name="connsiteY28" fmla="*/ 1632275 h 2083506"/>
              <a:gd name="connsiteX29" fmla="*/ 9770872 w 12191999"/>
              <a:gd name="connsiteY29" fmla="*/ 1688088 h 2083506"/>
              <a:gd name="connsiteX30" fmla="*/ 9733849 w 12191999"/>
              <a:gd name="connsiteY30" fmla="*/ 1700034 h 2083506"/>
              <a:gd name="connsiteX31" fmla="*/ 9703714 w 12191999"/>
              <a:gd name="connsiteY31" fmla="*/ 1730093 h 2083506"/>
              <a:gd name="connsiteX32" fmla="*/ 9698351 w 12191999"/>
              <a:gd name="connsiteY32" fmla="*/ 1730377 h 2083506"/>
              <a:gd name="connsiteX33" fmla="*/ 9632895 w 12191999"/>
              <a:gd name="connsiteY33" fmla="*/ 1736363 h 2083506"/>
              <a:gd name="connsiteX34" fmla="*/ 9569107 w 12191999"/>
              <a:gd name="connsiteY34" fmla="*/ 1741010 h 2083506"/>
              <a:gd name="connsiteX35" fmla="*/ 9536451 w 12191999"/>
              <a:gd name="connsiteY35" fmla="*/ 1755120 h 2083506"/>
              <a:gd name="connsiteX36" fmla="*/ 9529385 w 12191999"/>
              <a:gd name="connsiteY36" fmla="*/ 1757515 h 2083506"/>
              <a:gd name="connsiteX37" fmla="*/ 9498527 w 12191999"/>
              <a:gd name="connsiteY37" fmla="*/ 1753117 h 2083506"/>
              <a:gd name="connsiteX38" fmla="*/ 9436642 w 12191999"/>
              <a:gd name="connsiteY38" fmla="*/ 1755478 h 2083506"/>
              <a:gd name="connsiteX39" fmla="*/ 9429748 w 12191999"/>
              <a:gd name="connsiteY39" fmla="*/ 1756317 h 2083506"/>
              <a:gd name="connsiteX40" fmla="*/ 9429748 w 12191999"/>
              <a:gd name="connsiteY40" fmla="*/ 1768745 h 2083506"/>
              <a:gd name="connsiteX41" fmla="*/ 9425802 w 12191999"/>
              <a:gd name="connsiteY41" fmla="*/ 1769273 h 2083506"/>
              <a:gd name="connsiteX42" fmla="*/ 9349763 w 12191999"/>
              <a:gd name="connsiteY42" fmla="*/ 1776107 h 2083506"/>
              <a:gd name="connsiteX43" fmla="*/ 9256503 w 12191999"/>
              <a:gd name="connsiteY43" fmla="*/ 1800699 h 2083506"/>
              <a:gd name="connsiteX44" fmla="*/ 9222873 w 12191999"/>
              <a:gd name="connsiteY44" fmla="*/ 1803003 h 2083506"/>
              <a:gd name="connsiteX45" fmla="*/ 9224095 w 12191999"/>
              <a:gd name="connsiteY45" fmla="*/ 1807355 h 2083506"/>
              <a:gd name="connsiteX46" fmla="*/ 9211603 w 12191999"/>
              <a:gd name="connsiteY46" fmla="*/ 1807675 h 2083506"/>
              <a:gd name="connsiteX47" fmla="*/ 9183719 w 12191999"/>
              <a:gd name="connsiteY47" fmla="*/ 1807781 h 2083506"/>
              <a:gd name="connsiteX48" fmla="*/ 9100221 w 12191999"/>
              <a:gd name="connsiteY48" fmla="*/ 1808989 h 2083506"/>
              <a:gd name="connsiteX49" fmla="*/ 9077439 w 12191999"/>
              <a:gd name="connsiteY49" fmla="*/ 1817333 h 2083506"/>
              <a:gd name="connsiteX50" fmla="*/ 9055889 w 12191999"/>
              <a:gd name="connsiteY50" fmla="*/ 1817464 h 2083506"/>
              <a:gd name="connsiteX51" fmla="*/ 8930912 w 12191999"/>
              <a:gd name="connsiteY51" fmla="*/ 1828648 h 2083506"/>
              <a:gd name="connsiteX52" fmla="*/ 8913729 w 12191999"/>
              <a:gd name="connsiteY52" fmla="*/ 1829483 h 2083506"/>
              <a:gd name="connsiteX53" fmla="*/ 8904423 w 12191999"/>
              <a:gd name="connsiteY53" fmla="*/ 1833234 h 2083506"/>
              <a:gd name="connsiteX54" fmla="*/ 8871099 w 12191999"/>
              <a:gd name="connsiteY54" fmla="*/ 1833979 h 2083506"/>
              <a:gd name="connsiteX55" fmla="*/ 8869557 w 12191999"/>
              <a:gd name="connsiteY55" fmla="*/ 1836113 h 2083506"/>
              <a:gd name="connsiteX56" fmla="*/ 8760021 w 12191999"/>
              <a:gd name="connsiteY56" fmla="*/ 1854442 h 2083506"/>
              <a:gd name="connsiteX57" fmla="*/ 8741254 w 12191999"/>
              <a:gd name="connsiteY57" fmla="*/ 1857469 h 2083506"/>
              <a:gd name="connsiteX58" fmla="*/ 8725039 w 12191999"/>
              <a:gd name="connsiteY58" fmla="*/ 1856552 h 2083506"/>
              <a:gd name="connsiteX59" fmla="*/ 8635265 w 12191999"/>
              <a:gd name="connsiteY59" fmla="*/ 1859168 h 2083506"/>
              <a:gd name="connsiteX60" fmla="*/ 8613911 w 12191999"/>
              <a:gd name="connsiteY60" fmla="*/ 1857561 h 2083506"/>
              <a:gd name="connsiteX61" fmla="*/ 8604931 w 12191999"/>
              <a:gd name="connsiteY61" fmla="*/ 1854170 h 2083506"/>
              <a:gd name="connsiteX62" fmla="*/ 8570171 w 12191999"/>
              <a:gd name="connsiteY62" fmla="*/ 1860579 h 2083506"/>
              <a:gd name="connsiteX63" fmla="*/ 8516537 w 12191999"/>
              <a:gd name="connsiteY63" fmla="*/ 1864971 h 2083506"/>
              <a:gd name="connsiteX64" fmla="*/ 8491046 w 12191999"/>
              <a:gd name="connsiteY64" fmla="*/ 1868141 h 2083506"/>
              <a:gd name="connsiteX65" fmla="*/ 8470478 w 12191999"/>
              <a:gd name="connsiteY65" fmla="*/ 1866216 h 2083506"/>
              <a:gd name="connsiteX66" fmla="*/ 8353433 w 12191999"/>
              <a:gd name="connsiteY66" fmla="*/ 1865729 h 2083506"/>
              <a:gd name="connsiteX67" fmla="*/ 8347675 w 12191999"/>
              <a:gd name="connsiteY67" fmla="*/ 1865075 h 2083506"/>
              <a:gd name="connsiteX68" fmla="*/ 8343939 w 12191999"/>
              <a:gd name="connsiteY68" fmla="*/ 1865677 h 2083506"/>
              <a:gd name="connsiteX69" fmla="*/ 8221566 w 12191999"/>
              <a:gd name="connsiteY69" fmla="*/ 1881148 h 2083506"/>
              <a:gd name="connsiteX70" fmla="*/ 8066095 w 12191999"/>
              <a:gd name="connsiteY70" fmla="*/ 1919902 h 2083506"/>
              <a:gd name="connsiteX71" fmla="*/ 8044849 w 12191999"/>
              <a:gd name="connsiteY71" fmla="*/ 1916308 h 2083506"/>
              <a:gd name="connsiteX72" fmla="*/ 8041142 w 12191999"/>
              <a:gd name="connsiteY72" fmla="*/ 1915506 h 2083506"/>
              <a:gd name="connsiteX73" fmla="*/ 8022159 w 12191999"/>
              <a:gd name="connsiteY73" fmla="*/ 1911521 h 2083506"/>
              <a:gd name="connsiteX74" fmla="*/ 7944932 w 12191999"/>
              <a:gd name="connsiteY74" fmla="*/ 1917265 h 2083506"/>
              <a:gd name="connsiteX75" fmla="*/ 7879011 w 12191999"/>
              <a:gd name="connsiteY75" fmla="*/ 1928570 h 2083506"/>
              <a:gd name="connsiteX76" fmla="*/ 7865529 w 12191999"/>
              <a:gd name="connsiteY76" fmla="*/ 1934399 h 2083506"/>
              <a:gd name="connsiteX77" fmla="*/ 7774801 w 12191999"/>
              <a:gd name="connsiteY77" fmla="*/ 1947969 h 2083506"/>
              <a:gd name="connsiteX78" fmla="*/ 7748398 w 12191999"/>
              <a:gd name="connsiteY78" fmla="*/ 1955982 h 2083506"/>
              <a:gd name="connsiteX79" fmla="*/ 7740684 w 12191999"/>
              <a:gd name="connsiteY79" fmla="*/ 1955717 h 2083506"/>
              <a:gd name="connsiteX80" fmla="*/ 7712976 w 12191999"/>
              <a:gd name="connsiteY80" fmla="*/ 1960442 h 2083506"/>
              <a:gd name="connsiteX81" fmla="*/ 7699956 w 12191999"/>
              <a:gd name="connsiteY81" fmla="*/ 1966104 h 2083506"/>
              <a:gd name="connsiteX82" fmla="*/ 7684158 w 12191999"/>
              <a:gd name="connsiteY82" fmla="*/ 1962927 h 2083506"/>
              <a:gd name="connsiteX83" fmla="*/ 7643109 w 12191999"/>
              <a:gd name="connsiteY83" fmla="*/ 1964400 h 2083506"/>
              <a:gd name="connsiteX84" fmla="*/ 7630180 w 12191999"/>
              <a:gd name="connsiteY84" fmla="*/ 1970266 h 2083506"/>
              <a:gd name="connsiteX85" fmla="*/ 7609131 w 12191999"/>
              <a:gd name="connsiteY85" fmla="*/ 1971774 h 2083506"/>
              <a:gd name="connsiteX86" fmla="*/ 7555555 w 12191999"/>
              <a:gd name="connsiteY86" fmla="*/ 1969491 h 2083506"/>
              <a:gd name="connsiteX87" fmla="*/ 7520919 w 12191999"/>
              <a:gd name="connsiteY87" fmla="*/ 1970177 h 2083506"/>
              <a:gd name="connsiteX88" fmla="*/ 7456258 w 12191999"/>
              <a:gd name="connsiteY88" fmla="*/ 1960468 h 2083506"/>
              <a:gd name="connsiteX89" fmla="*/ 7393047 w 12191999"/>
              <a:gd name="connsiteY89" fmla="*/ 1952408 h 2083506"/>
              <a:gd name="connsiteX90" fmla="*/ 7199912 w 12191999"/>
              <a:gd name="connsiteY90" fmla="*/ 1959913 h 2083506"/>
              <a:gd name="connsiteX91" fmla="*/ 7146774 w 12191999"/>
              <a:gd name="connsiteY91" fmla="*/ 1956641 h 2083506"/>
              <a:gd name="connsiteX92" fmla="*/ 7122244 w 12191999"/>
              <a:gd name="connsiteY92" fmla="*/ 1953891 h 2083506"/>
              <a:gd name="connsiteX93" fmla="*/ 7032241 w 12191999"/>
              <a:gd name="connsiteY93" fmla="*/ 1962723 h 2083506"/>
              <a:gd name="connsiteX94" fmla="*/ 6941492 w 12191999"/>
              <a:gd name="connsiteY94" fmla="*/ 1976868 h 2083506"/>
              <a:gd name="connsiteX95" fmla="*/ 6906514 w 12191999"/>
              <a:gd name="connsiteY95" fmla="*/ 1968589 h 2083506"/>
              <a:gd name="connsiteX96" fmla="*/ 6826395 w 12191999"/>
              <a:gd name="connsiteY96" fmla="*/ 1974141 h 2083506"/>
              <a:gd name="connsiteX97" fmla="*/ 6716431 w 12191999"/>
              <a:gd name="connsiteY97" fmla="*/ 2004297 h 2083506"/>
              <a:gd name="connsiteX98" fmla="*/ 6569607 w 12191999"/>
              <a:gd name="connsiteY98" fmla="*/ 2015496 h 2083506"/>
              <a:gd name="connsiteX99" fmla="*/ 6561430 w 12191999"/>
              <a:gd name="connsiteY99" fmla="*/ 2020996 h 2083506"/>
              <a:gd name="connsiteX100" fmla="*/ 6549371 w 12191999"/>
              <a:gd name="connsiteY100" fmla="*/ 2024747 h 2083506"/>
              <a:gd name="connsiteX101" fmla="*/ 6547040 w 12191999"/>
              <a:gd name="connsiteY101" fmla="*/ 2024474 h 2083506"/>
              <a:gd name="connsiteX102" fmla="*/ 6530482 w 12191999"/>
              <a:gd name="connsiteY102" fmla="*/ 2026659 h 2083506"/>
              <a:gd name="connsiteX103" fmla="*/ 6528565 w 12191999"/>
              <a:gd name="connsiteY103" fmla="*/ 2028600 h 2083506"/>
              <a:gd name="connsiteX104" fmla="*/ 6517741 w 12191999"/>
              <a:gd name="connsiteY104" fmla="*/ 2030558 h 2083506"/>
              <a:gd name="connsiteX105" fmla="*/ 6497855 w 12191999"/>
              <a:gd name="connsiteY105" fmla="*/ 2035650 h 2083506"/>
              <a:gd name="connsiteX106" fmla="*/ 6492785 w 12191999"/>
              <a:gd name="connsiteY106" fmla="*/ 2035444 h 2083506"/>
              <a:gd name="connsiteX107" fmla="*/ 6460692 w 12191999"/>
              <a:gd name="connsiteY107" fmla="*/ 2041321 h 2083506"/>
              <a:gd name="connsiteX108" fmla="*/ 6459609 w 12191999"/>
              <a:gd name="connsiteY108" fmla="*/ 2040851 h 2083506"/>
              <a:gd name="connsiteX109" fmla="*/ 6447765 w 12191999"/>
              <a:gd name="connsiteY109" fmla="*/ 2040102 h 2083506"/>
              <a:gd name="connsiteX110" fmla="*/ 6426590 w 12191999"/>
              <a:gd name="connsiteY110" fmla="*/ 2039928 h 2083506"/>
              <a:gd name="connsiteX111" fmla="*/ 6401693 w 12191999"/>
              <a:gd name="connsiteY111" fmla="*/ 2033537 h 2083506"/>
              <a:gd name="connsiteX112" fmla="*/ 6387141 w 12191999"/>
              <a:gd name="connsiteY112" fmla="*/ 2033161 h 2083506"/>
              <a:gd name="connsiteX113" fmla="*/ 6357846 w 12191999"/>
              <a:gd name="connsiteY113" fmla="*/ 2036782 h 2083506"/>
              <a:gd name="connsiteX114" fmla="*/ 6342914 w 12191999"/>
              <a:gd name="connsiteY114" fmla="*/ 2037585 h 2083506"/>
              <a:gd name="connsiteX115" fmla="*/ 6336300 w 12191999"/>
              <a:gd name="connsiteY115" fmla="*/ 2038781 h 2083506"/>
              <a:gd name="connsiteX116" fmla="*/ 6317178 w 12191999"/>
              <a:gd name="connsiteY116" fmla="*/ 2038968 h 2083506"/>
              <a:gd name="connsiteX117" fmla="*/ 6161427 w 12191999"/>
              <a:gd name="connsiteY117" fmla="*/ 2047338 h 2083506"/>
              <a:gd name="connsiteX118" fmla="*/ 6097339 w 12191999"/>
              <a:gd name="connsiteY118" fmla="*/ 2082438 h 2083506"/>
              <a:gd name="connsiteX119" fmla="*/ 6079059 w 12191999"/>
              <a:gd name="connsiteY119" fmla="*/ 2081299 h 2083506"/>
              <a:gd name="connsiteX120" fmla="*/ 5998439 w 12191999"/>
              <a:gd name="connsiteY120" fmla="*/ 2070958 h 2083506"/>
              <a:gd name="connsiteX121" fmla="*/ 5904290 w 12191999"/>
              <a:gd name="connsiteY121" fmla="*/ 2070255 h 2083506"/>
              <a:gd name="connsiteX122" fmla="*/ 5814867 w 12191999"/>
              <a:gd name="connsiteY122" fmla="*/ 2079032 h 2083506"/>
              <a:gd name="connsiteX123" fmla="*/ 5725743 w 12191999"/>
              <a:gd name="connsiteY123" fmla="*/ 2070558 h 2083506"/>
              <a:gd name="connsiteX124" fmla="*/ 5650546 w 12191999"/>
              <a:gd name="connsiteY124" fmla="*/ 2052412 h 2083506"/>
              <a:gd name="connsiteX125" fmla="*/ 5581284 w 12191999"/>
              <a:gd name="connsiteY125" fmla="*/ 2023175 h 2083506"/>
              <a:gd name="connsiteX126" fmla="*/ 5572593 w 12191999"/>
              <a:gd name="connsiteY126" fmla="*/ 2018391 h 2083506"/>
              <a:gd name="connsiteX127" fmla="*/ 5548580 w 12191999"/>
              <a:gd name="connsiteY127" fmla="*/ 2016951 h 2083506"/>
              <a:gd name="connsiteX128" fmla="*/ 5471173 w 12191999"/>
              <a:gd name="connsiteY128" fmla="*/ 2018786 h 2083506"/>
              <a:gd name="connsiteX129" fmla="*/ 5340320 w 12191999"/>
              <a:gd name="connsiteY129" fmla="*/ 2037611 h 2083506"/>
              <a:gd name="connsiteX130" fmla="*/ 5254376 w 12191999"/>
              <a:gd name="connsiteY130" fmla="*/ 2042928 h 2083506"/>
              <a:gd name="connsiteX131" fmla="*/ 5258035 w 12191999"/>
              <a:gd name="connsiteY131" fmla="*/ 2035649 h 2083506"/>
              <a:gd name="connsiteX132" fmla="*/ 5230622 w 12191999"/>
              <a:gd name="connsiteY132" fmla="*/ 2024576 h 2083506"/>
              <a:gd name="connsiteX133" fmla="*/ 5026203 w 12191999"/>
              <a:gd name="connsiteY133" fmla="*/ 2030162 h 2083506"/>
              <a:gd name="connsiteX134" fmla="*/ 4973988 w 12191999"/>
              <a:gd name="connsiteY134" fmla="*/ 2026668 h 2083506"/>
              <a:gd name="connsiteX135" fmla="*/ 4928030 w 12191999"/>
              <a:gd name="connsiteY135" fmla="*/ 2033642 h 2083506"/>
              <a:gd name="connsiteX136" fmla="*/ 4908970 w 12191999"/>
              <a:gd name="connsiteY136" fmla="*/ 2030033 h 2083506"/>
              <a:gd name="connsiteX137" fmla="*/ 4905679 w 12191999"/>
              <a:gd name="connsiteY137" fmla="*/ 2029300 h 2083506"/>
              <a:gd name="connsiteX138" fmla="*/ 4892525 w 12191999"/>
              <a:gd name="connsiteY138" fmla="*/ 2028768 h 2083506"/>
              <a:gd name="connsiteX139" fmla="*/ 4888818 w 12191999"/>
              <a:gd name="connsiteY139" fmla="*/ 2025619 h 2083506"/>
              <a:gd name="connsiteX140" fmla="*/ 4869018 w 12191999"/>
              <a:gd name="connsiteY140" fmla="*/ 2022668 h 2083506"/>
              <a:gd name="connsiteX141" fmla="*/ 4844804 w 12191999"/>
              <a:gd name="connsiteY141" fmla="*/ 2022527 h 2083506"/>
              <a:gd name="connsiteX142" fmla="*/ 4758778 w 12191999"/>
              <a:gd name="connsiteY142" fmla="*/ 2021694 h 2083506"/>
              <a:gd name="connsiteX143" fmla="*/ 4744748 w 12191999"/>
              <a:gd name="connsiteY143" fmla="*/ 2023396 h 2083506"/>
              <a:gd name="connsiteX144" fmla="*/ 4698956 w 12191999"/>
              <a:gd name="connsiteY144" fmla="*/ 2020558 h 2083506"/>
              <a:gd name="connsiteX145" fmla="*/ 4658147 w 12191999"/>
              <a:gd name="connsiteY145" fmla="*/ 2019920 h 2083506"/>
              <a:gd name="connsiteX146" fmla="*/ 4631706 w 12191999"/>
              <a:gd name="connsiteY146" fmla="*/ 2021274 h 2083506"/>
              <a:gd name="connsiteX147" fmla="*/ 4624776 w 12191999"/>
              <a:gd name="connsiteY147" fmla="*/ 2020152 h 2083506"/>
              <a:gd name="connsiteX148" fmla="*/ 4598150 w 12191999"/>
              <a:gd name="connsiteY148" fmla="*/ 2019429 h 2083506"/>
              <a:gd name="connsiteX149" fmla="*/ 4584588 w 12191999"/>
              <a:gd name="connsiteY149" fmla="*/ 2021092 h 2083506"/>
              <a:gd name="connsiteX150" fmla="*/ 4571203 w 12191999"/>
              <a:gd name="connsiteY150" fmla="*/ 2017263 h 2083506"/>
              <a:gd name="connsiteX151" fmla="*/ 4567930 w 12191999"/>
              <a:gd name="connsiteY151" fmla="*/ 2014458 h 2083506"/>
              <a:gd name="connsiteX152" fmla="*/ 4548984 w 12191999"/>
              <a:gd name="connsiteY152" fmla="*/ 2015717 h 2083506"/>
              <a:gd name="connsiteX153" fmla="*/ 4533451 w 12191999"/>
              <a:gd name="connsiteY153" fmla="*/ 2012976 h 2083506"/>
              <a:gd name="connsiteX154" fmla="*/ 4519910 w 12191999"/>
              <a:gd name="connsiteY154" fmla="*/ 2014768 h 2083506"/>
              <a:gd name="connsiteX155" fmla="*/ 4514290 w 12191999"/>
              <a:gd name="connsiteY155" fmla="*/ 2014364 h 2083506"/>
              <a:gd name="connsiteX156" fmla="*/ 4500320 w 12191999"/>
              <a:gd name="connsiteY156" fmla="*/ 2013007 h 2083506"/>
              <a:gd name="connsiteX157" fmla="*/ 4476219 w 12191999"/>
              <a:gd name="connsiteY157" fmla="*/ 2009993 h 2083506"/>
              <a:gd name="connsiteX158" fmla="*/ 4468701 w 12191999"/>
              <a:gd name="connsiteY158" fmla="*/ 2009574 h 2083506"/>
              <a:gd name="connsiteX159" fmla="*/ 4452333 w 12191999"/>
              <a:gd name="connsiteY159" fmla="*/ 2004964 h 2083506"/>
              <a:gd name="connsiteX160" fmla="*/ 4420644 w 12191999"/>
              <a:gd name="connsiteY160" fmla="*/ 2001021 h 2083506"/>
              <a:gd name="connsiteX161" fmla="*/ 4364856 w 12191999"/>
              <a:gd name="connsiteY161" fmla="*/ 1987267 h 2083506"/>
              <a:gd name="connsiteX162" fmla="*/ 4332062 w 12191999"/>
              <a:gd name="connsiteY162" fmla="*/ 1980703 h 2083506"/>
              <a:gd name="connsiteX163" fmla="*/ 4309876 w 12191999"/>
              <a:gd name="connsiteY163" fmla="*/ 1974653 h 2083506"/>
              <a:gd name="connsiteX164" fmla="*/ 4244391 w 12191999"/>
              <a:gd name="connsiteY164" fmla="*/ 1966109 h 2083506"/>
              <a:gd name="connsiteX165" fmla="*/ 4132071 w 12191999"/>
              <a:gd name="connsiteY165" fmla="*/ 1954813 h 2083506"/>
              <a:gd name="connsiteX166" fmla="*/ 4109069 w 12191999"/>
              <a:gd name="connsiteY166" fmla="*/ 1951778 h 2083506"/>
              <a:gd name="connsiteX167" fmla="*/ 4092908 w 12191999"/>
              <a:gd name="connsiteY167" fmla="*/ 1946662 h 2083506"/>
              <a:gd name="connsiteX168" fmla="*/ 4092306 w 12191999"/>
              <a:gd name="connsiteY168" fmla="*/ 1943291 h 2083506"/>
              <a:gd name="connsiteX169" fmla="*/ 4080234 w 12191999"/>
              <a:gd name="connsiteY169" fmla="*/ 1941219 h 2083506"/>
              <a:gd name="connsiteX170" fmla="*/ 4077778 w 12191999"/>
              <a:gd name="connsiteY170" fmla="*/ 1940145 h 2083506"/>
              <a:gd name="connsiteX171" fmla="*/ 4062936 w 12191999"/>
              <a:gd name="connsiteY171" fmla="*/ 1934506 h 2083506"/>
              <a:gd name="connsiteX172" fmla="*/ 4012506 w 12191999"/>
              <a:gd name="connsiteY172" fmla="*/ 1935475 h 2083506"/>
              <a:gd name="connsiteX173" fmla="*/ 3965880 w 12191999"/>
              <a:gd name="connsiteY173" fmla="*/ 1925968 h 2083506"/>
              <a:gd name="connsiteX174" fmla="*/ 3765338 w 12191999"/>
              <a:gd name="connsiteY174" fmla="*/ 1906649 h 2083506"/>
              <a:gd name="connsiteX175" fmla="*/ 3749493 w 12191999"/>
              <a:gd name="connsiteY175" fmla="*/ 1893071 h 2083506"/>
              <a:gd name="connsiteX176" fmla="*/ 3672704 w 12191999"/>
              <a:gd name="connsiteY176" fmla="*/ 1881383 h 2083506"/>
              <a:gd name="connsiteX177" fmla="*/ 3530082 w 12191999"/>
              <a:gd name="connsiteY177" fmla="*/ 1883187 h 2083506"/>
              <a:gd name="connsiteX178" fmla="*/ 3387664 w 12191999"/>
              <a:gd name="connsiteY178" fmla="*/ 1862579 h 2083506"/>
              <a:gd name="connsiteX179" fmla="*/ 3371681 w 12191999"/>
              <a:gd name="connsiteY179" fmla="*/ 1865293 h 2083506"/>
              <a:gd name="connsiteX180" fmla="*/ 3355305 w 12191999"/>
              <a:gd name="connsiteY180" fmla="*/ 1865842 h 2083506"/>
              <a:gd name="connsiteX181" fmla="*/ 3353790 w 12191999"/>
              <a:gd name="connsiteY181" fmla="*/ 1865158 h 2083506"/>
              <a:gd name="connsiteX182" fmla="*/ 3336210 w 12191999"/>
              <a:gd name="connsiteY182" fmla="*/ 1863564 h 2083506"/>
              <a:gd name="connsiteX183" fmla="*/ 3331381 w 12191999"/>
              <a:gd name="connsiteY183" fmla="*/ 1864716 h 2083506"/>
              <a:gd name="connsiteX184" fmla="*/ 3319012 w 12191999"/>
              <a:gd name="connsiteY184" fmla="*/ 1864093 h 2083506"/>
              <a:gd name="connsiteX185" fmla="*/ 3293818 w 12191999"/>
              <a:gd name="connsiteY185" fmla="*/ 1864135 h 2083506"/>
              <a:gd name="connsiteX186" fmla="*/ 3289881 w 12191999"/>
              <a:gd name="connsiteY186" fmla="*/ 1862954 h 2083506"/>
              <a:gd name="connsiteX187" fmla="*/ 3253090 w 12191999"/>
              <a:gd name="connsiteY187" fmla="*/ 1861164 h 2083506"/>
              <a:gd name="connsiteX188" fmla="*/ 3252949 w 12191999"/>
              <a:gd name="connsiteY188" fmla="*/ 1860574 h 2083506"/>
              <a:gd name="connsiteX189" fmla="*/ 3244187 w 12191999"/>
              <a:gd name="connsiteY189" fmla="*/ 1857604 h 2083506"/>
              <a:gd name="connsiteX190" fmla="*/ 3246570 w 12191999"/>
              <a:gd name="connsiteY190" fmla="*/ 1852946 h 2083506"/>
              <a:gd name="connsiteX191" fmla="*/ 3237810 w 12191999"/>
              <a:gd name="connsiteY191" fmla="*/ 1853064 h 2083506"/>
              <a:gd name="connsiteX192" fmla="*/ 3230822 w 12191999"/>
              <a:gd name="connsiteY192" fmla="*/ 1855474 h 2083506"/>
              <a:gd name="connsiteX193" fmla="*/ 3136549 w 12191999"/>
              <a:gd name="connsiteY193" fmla="*/ 1874037 h 2083506"/>
              <a:gd name="connsiteX194" fmla="*/ 2845754 w 12191999"/>
              <a:gd name="connsiteY194" fmla="*/ 1910932 h 2083506"/>
              <a:gd name="connsiteX195" fmla="*/ 2786878 w 12191999"/>
              <a:gd name="connsiteY195" fmla="*/ 1917162 h 2083506"/>
              <a:gd name="connsiteX196" fmla="*/ 2725298 w 12191999"/>
              <a:gd name="connsiteY196" fmla="*/ 1912340 h 2083506"/>
              <a:gd name="connsiteX197" fmla="*/ 2697754 w 12191999"/>
              <a:gd name="connsiteY197" fmla="*/ 1914863 h 2083506"/>
              <a:gd name="connsiteX198" fmla="*/ 2568063 w 12191999"/>
              <a:gd name="connsiteY198" fmla="*/ 1936283 h 2083506"/>
              <a:gd name="connsiteX199" fmla="*/ 2489784 w 12191999"/>
              <a:gd name="connsiteY199" fmla="*/ 1943720 h 2083506"/>
              <a:gd name="connsiteX200" fmla="*/ 2458978 w 12191999"/>
              <a:gd name="connsiteY200" fmla="*/ 1938095 h 2083506"/>
              <a:gd name="connsiteX201" fmla="*/ 2318712 w 12191999"/>
              <a:gd name="connsiteY201" fmla="*/ 1934474 h 2083506"/>
              <a:gd name="connsiteX202" fmla="*/ 2268709 w 12191999"/>
              <a:gd name="connsiteY202" fmla="*/ 1940521 h 2083506"/>
              <a:gd name="connsiteX203" fmla="*/ 2264080 w 12191999"/>
              <a:gd name="connsiteY203" fmla="*/ 1941232 h 2083506"/>
              <a:gd name="connsiteX204" fmla="*/ 2254684 w 12191999"/>
              <a:gd name="connsiteY204" fmla="*/ 1943524 h 2083506"/>
              <a:gd name="connsiteX205" fmla="*/ 2252523 w 12191999"/>
              <a:gd name="connsiteY205" fmla="*/ 1943004 h 2083506"/>
              <a:gd name="connsiteX206" fmla="*/ 2173350 w 12191999"/>
              <a:gd name="connsiteY206" fmla="*/ 1929202 h 2083506"/>
              <a:gd name="connsiteX207" fmla="*/ 2155266 w 12191999"/>
              <a:gd name="connsiteY207" fmla="*/ 1920267 h 2083506"/>
              <a:gd name="connsiteX208" fmla="*/ 2091013 w 12191999"/>
              <a:gd name="connsiteY208" fmla="*/ 1914631 h 2083506"/>
              <a:gd name="connsiteX209" fmla="*/ 2030712 w 12191999"/>
              <a:gd name="connsiteY209" fmla="*/ 1897690 h 2083506"/>
              <a:gd name="connsiteX210" fmla="*/ 1908838 w 12191999"/>
              <a:gd name="connsiteY210" fmla="*/ 1892222 h 2083506"/>
              <a:gd name="connsiteX211" fmla="*/ 1877796 w 12191999"/>
              <a:gd name="connsiteY211" fmla="*/ 1883887 h 2083506"/>
              <a:gd name="connsiteX212" fmla="*/ 1875824 w 12191999"/>
              <a:gd name="connsiteY212" fmla="*/ 1879265 h 2083506"/>
              <a:gd name="connsiteX213" fmla="*/ 1823048 w 12191999"/>
              <a:gd name="connsiteY213" fmla="*/ 1881064 h 2083506"/>
              <a:gd name="connsiteX214" fmla="*/ 1765736 w 12191999"/>
              <a:gd name="connsiteY214" fmla="*/ 1856578 h 2083506"/>
              <a:gd name="connsiteX215" fmla="*/ 1725669 w 12191999"/>
              <a:gd name="connsiteY215" fmla="*/ 1833744 h 2083506"/>
              <a:gd name="connsiteX216" fmla="*/ 1725216 w 12191999"/>
              <a:gd name="connsiteY216" fmla="*/ 1829447 h 2083506"/>
              <a:gd name="connsiteX217" fmla="*/ 1721485 w 12191999"/>
              <a:gd name="connsiteY217" fmla="*/ 1828960 h 2083506"/>
              <a:gd name="connsiteX218" fmla="*/ 1717786 w 12191999"/>
              <a:gd name="connsiteY218" fmla="*/ 1832224 h 2083506"/>
              <a:gd name="connsiteX219" fmla="*/ 1689907 w 12191999"/>
              <a:gd name="connsiteY219" fmla="*/ 1825425 h 2083506"/>
              <a:gd name="connsiteX220" fmla="*/ 1688093 w 12191999"/>
              <a:gd name="connsiteY220" fmla="*/ 1817391 h 2083506"/>
              <a:gd name="connsiteX221" fmla="*/ 1496789 w 12191999"/>
              <a:gd name="connsiteY221" fmla="*/ 1805297 h 2083506"/>
              <a:gd name="connsiteX222" fmla="*/ 1392839 w 12191999"/>
              <a:gd name="connsiteY222" fmla="*/ 1758649 h 2083506"/>
              <a:gd name="connsiteX223" fmla="*/ 1360872 w 12191999"/>
              <a:gd name="connsiteY223" fmla="*/ 1752441 h 2083506"/>
              <a:gd name="connsiteX224" fmla="*/ 1313885 w 12191999"/>
              <a:gd name="connsiteY224" fmla="*/ 1731785 h 2083506"/>
              <a:gd name="connsiteX225" fmla="*/ 1247665 w 12191999"/>
              <a:gd name="connsiteY225" fmla="*/ 1727765 h 2083506"/>
              <a:gd name="connsiteX226" fmla="*/ 1196850 w 12191999"/>
              <a:gd name="connsiteY226" fmla="*/ 1729622 h 2083506"/>
              <a:gd name="connsiteX227" fmla="*/ 1168728 w 12191999"/>
              <a:gd name="connsiteY227" fmla="*/ 1728550 h 2083506"/>
              <a:gd name="connsiteX228" fmla="*/ 1096918 w 12191999"/>
              <a:gd name="connsiteY228" fmla="*/ 1721485 h 2083506"/>
              <a:gd name="connsiteX229" fmla="*/ 1094082 w 12191999"/>
              <a:gd name="connsiteY229" fmla="*/ 1720113 h 2083506"/>
              <a:gd name="connsiteX230" fmla="*/ 1040782 w 12191999"/>
              <a:gd name="connsiteY230" fmla="*/ 1721762 h 2083506"/>
              <a:gd name="connsiteX231" fmla="*/ 955980 w 12191999"/>
              <a:gd name="connsiteY231" fmla="*/ 1719289 h 2083506"/>
              <a:gd name="connsiteX232" fmla="*/ 926108 w 12191999"/>
              <a:gd name="connsiteY232" fmla="*/ 1715917 h 2083506"/>
              <a:gd name="connsiteX233" fmla="*/ 876049 w 12191999"/>
              <a:gd name="connsiteY233" fmla="*/ 1710422 h 2083506"/>
              <a:gd name="connsiteX234" fmla="*/ 839194 w 12191999"/>
              <a:gd name="connsiteY234" fmla="*/ 1700176 h 2083506"/>
              <a:gd name="connsiteX235" fmla="*/ 797112 w 12191999"/>
              <a:gd name="connsiteY235" fmla="*/ 1698014 h 2083506"/>
              <a:gd name="connsiteX236" fmla="*/ 786610 w 12191999"/>
              <a:gd name="connsiteY236" fmla="*/ 1705455 h 2083506"/>
              <a:gd name="connsiteX237" fmla="*/ 741833 w 12191999"/>
              <a:gd name="connsiteY237" fmla="*/ 1700566 h 2083506"/>
              <a:gd name="connsiteX238" fmla="*/ 673985 w 12191999"/>
              <a:gd name="connsiteY238" fmla="*/ 1692278 h 2083506"/>
              <a:gd name="connsiteX239" fmla="*/ 634665 w 12191999"/>
              <a:gd name="connsiteY239" fmla="*/ 1689550 h 2083506"/>
              <a:gd name="connsiteX240" fmla="*/ 527471 w 12191999"/>
              <a:gd name="connsiteY240" fmla="*/ 1679869 h 2083506"/>
              <a:gd name="connsiteX241" fmla="*/ 420260 w 12191999"/>
              <a:gd name="connsiteY241" fmla="*/ 1668475 h 2083506"/>
              <a:gd name="connsiteX242" fmla="*/ 357630 w 12191999"/>
              <a:gd name="connsiteY242" fmla="*/ 1652142 h 2083506"/>
              <a:gd name="connsiteX243" fmla="*/ 269407 w 12191999"/>
              <a:gd name="connsiteY243" fmla="*/ 1643812 h 2083506"/>
              <a:gd name="connsiteX244" fmla="*/ 254769 w 12191999"/>
              <a:gd name="connsiteY244" fmla="*/ 1641013 h 2083506"/>
              <a:gd name="connsiteX245" fmla="*/ 150763 w 12191999"/>
              <a:gd name="connsiteY245" fmla="*/ 1628143 h 2083506"/>
              <a:gd name="connsiteX246" fmla="*/ 29133 w 12191999"/>
              <a:gd name="connsiteY246" fmla="*/ 1626172 h 2083506"/>
              <a:gd name="connsiteX247" fmla="*/ 0 w 12191999"/>
              <a:gd name="connsiteY247" fmla="*/ 1619589 h 2083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Lst>
            <a:rect l="l" t="t" r="r" b="b"/>
            <a:pathLst>
              <a:path w="12191999" h="2083506">
                <a:moveTo>
                  <a:pt x="0" y="0"/>
                </a:moveTo>
                <a:lnTo>
                  <a:pt x="9429748" y="0"/>
                </a:lnTo>
                <a:lnTo>
                  <a:pt x="9429748" y="1"/>
                </a:lnTo>
                <a:lnTo>
                  <a:pt x="12191999" y="1"/>
                </a:lnTo>
                <a:lnTo>
                  <a:pt x="12191999" y="1164372"/>
                </a:lnTo>
                <a:lnTo>
                  <a:pt x="12147852" y="1163783"/>
                </a:lnTo>
                <a:cubicBezTo>
                  <a:pt x="12063101" y="1189107"/>
                  <a:pt x="12045020" y="1156925"/>
                  <a:pt x="11993604" y="1153496"/>
                </a:cubicBezTo>
                <a:cubicBezTo>
                  <a:pt x="11954216" y="1165241"/>
                  <a:pt x="11911195" y="1167350"/>
                  <a:pt x="11865319" y="1176624"/>
                </a:cubicBezTo>
                <a:cubicBezTo>
                  <a:pt x="11822513" y="1184682"/>
                  <a:pt x="11766915" y="1201558"/>
                  <a:pt x="11718353" y="1209136"/>
                </a:cubicBezTo>
                <a:cubicBezTo>
                  <a:pt x="11675379" y="1217463"/>
                  <a:pt x="11638007" y="1216639"/>
                  <a:pt x="11609067" y="1218512"/>
                </a:cubicBezTo>
                <a:cubicBezTo>
                  <a:pt x="11597582" y="1221322"/>
                  <a:pt x="11554280" y="1243577"/>
                  <a:pt x="11545958" y="1240430"/>
                </a:cubicBezTo>
                <a:lnTo>
                  <a:pt x="11445770" y="1225780"/>
                </a:lnTo>
                <a:cubicBezTo>
                  <a:pt x="11425543" y="1230782"/>
                  <a:pt x="11413740" y="1222096"/>
                  <a:pt x="11398842" y="1227250"/>
                </a:cubicBezTo>
                <a:cubicBezTo>
                  <a:pt x="11367060" y="1233093"/>
                  <a:pt x="11269285" y="1263712"/>
                  <a:pt x="11240093" y="1266797"/>
                </a:cubicBezTo>
                <a:cubicBezTo>
                  <a:pt x="11197297" y="1273685"/>
                  <a:pt x="11181311" y="1272682"/>
                  <a:pt x="11141364" y="1288059"/>
                </a:cubicBezTo>
                <a:cubicBezTo>
                  <a:pt x="11099891" y="1305386"/>
                  <a:pt x="11051533" y="1319157"/>
                  <a:pt x="11015396" y="1353104"/>
                </a:cubicBezTo>
                <a:cubicBezTo>
                  <a:pt x="11009424" y="1362217"/>
                  <a:pt x="10992328" y="1361966"/>
                  <a:pt x="10973905" y="1365109"/>
                </a:cubicBezTo>
                <a:cubicBezTo>
                  <a:pt x="10955482" y="1368254"/>
                  <a:pt x="10907369" y="1372817"/>
                  <a:pt x="10904858" y="1371966"/>
                </a:cubicBezTo>
                <a:cubicBezTo>
                  <a:pt x="10880521" y="1379494"/>
                  <a:pt x="10873670" y="1399734"/>
                  <a:pt x="10827883" y="1410270"/>
                </a:cubicBezTo>
                <a:cubicBezTo>
                  <a:pt x="10790248" y="1415655"/>
                  <a:pt x="10724899" y="1420726"/>
                  <a:pt x="10690996" y="1426394"/>
                </a:cubicBezTo>
                <a:cubicBezTo>
                  <a:pt x="10676463" y="1423331"/>
                  <a:pt x="10634514" y="1436908"/>
                  <a:pt x="10624461" y="1444283"/>
                </a:cubicBezTo>
                <a:cubicBezTo>
                  <a:pt x="10601952" y="1468442"/>
                  <a:pt x="10536224" y="1460228"/>
                  <a:pt x="10517208" y="1478947"/>
                </a:cubicBezTo>
                <a:cubicBezTo>
                  <a:pt x="10509508" y="1482271"/>
                  <a:pt x="10505833" y="1468818"/>
                  <a:pt x="10497937" y="1469831"/>
                </a:cubicBezTo>
                <a:lnTo>
                  <a:pt x="10471201" y="1486037"/>
                </a:lnTo>
                <a:lnTo>
                  <a:pt x="10448263" y="1478223"/>
                </a:lnTo>
                <a:lnTo>
                  <a:pt x="10388089" y="1507175"/>
                </a:lnTo>
                <a:cubicBezTo>
                  <a:pt x="10350285" y="1513081"/>
                  <a:pt x="10383281" y="1526586"/>
                  <a:pt x="10333720" y="1515848"/>
                </a:cubicBezTo>
                <a:cubicBezTo>
                  <a:pt x="10286428" y="1526223"/>
                  <a:pt x="10174884" y="1550019"/>
                  <a:pt x="10104338" y="1569424"/>
                </a:cubicBezTo>
                <a:cubicBezTo>
                  <a:pt x="10066963" y="1581564"/>
                  <a:pt x="9967395" y="1605712"/>
                  <a:pt x="9910445" y="1632275"/>
                </a:cubicBezTo>
                <a:cubicBezTo>
                  <a:pt x="9856131" y="1644130"/>
                  <a:pt x="9831118" y="1689967"/>
                  <a:pt x="9770872" y="1688088"/>
                </a:cubicBezTo>
                <a:cubicBezTo>
                  <a:pt x="9769882" y="1691843"/>
                  <a:pt x="9737016" y="1697044"/>
                  <a:pt x="9733849" y="1700034"/>
                </a:cubicBezTo>
                <a:lnTo>
                  <a:pt x="9703714" y="1730093"/>
                </a:lnTo>
                <a:lnTo>
                  <a:pt x="9698351" y="1730377"/>
                </a:lnTo>
                <a:lnTo>
                  <a:pt x="9632895" y="1736363"/>
                </a:lnTo>
                <a:lnTo>
                  <a:pt x="9569107" y="1741010"/>
                </a:lnTo>
                <a:cubicBezTo>
                  <a:pt x="9558961" y="1745882"/>
                  <a:pt x="9548028" y="1750646"/>
                  <a:pt x="9536451" y="1755120"/>
                </a:cubicBezTo>
                <a:lnTo>
                  <a:pt x="9529385" y="1757515"/>
                </a:lnTo>
                <a:lnTo>
                  <a:pt x="9498527" y="1753117"/>
                </a:lnTo>
                <a:lnTo>
                  <a:pt x="9436642" y="1755478"/>
                </a:lnTo>
                <a:lnTo>
                  <a:pt x="9429748" y="1756317"/>
                </a:lnTo>
                <a:lnTo>
                  <a:pt x="9429748" y="1768745"/>
                </a:lnTo>
                <a:lnTo>
                  <a:pt x="9425802" y="1769273"/>
                </a:lnTo>
                <a:cubicBezTo>
                  <a:pt x="9390751" y="1773262"/>
                  <a:pt x="9371406" y="1773457"/>
                  <a:pt x="9349763" y="1776107"/>
                </a:cubicBezTo>
                <a:cubicBezTo>
                  <a:pt x="9314721" y="1782260"/>
                  <a:pt x="9277650" y="1796217"/>
                  <a:pt x="9256503" y="1800699"/>
                </a:cubicBezTo>
                <a:lnTo>
                  <a:pt x="9222873" y="1803003"/>
                </a:lnTo>
                <a:lnTo>
                  <a:pt x="9224095" y="1807355"/>
                </a:lnTo>
                <a:lnTo>
                  <a:pt x="9211603" y="1807675"/>
                </a:lnTo>
                <a:lnTo>
                  <a:pt x="9183719" y="1807781"/>
                </a:lnTo>
                <a:cubicBezTo>
                  <a:pt x="9166319" y="1808439"/>
                  <a:pt x="9117935" y="1807396"/>
                  <a:pt x="9100221" y="1808989"/>
                </a:cubicBezTo>
                <a:cubicBezTo>
                  <a:pt x="9095111" y="1813630"/>
                  <a:pt x="9087224" y="1816160"/>
                  <a:pt x="9077439" y="1817333"/>
                </a:cubicBezTo>
                <a:lnTo>
                  <a:pt x="9055889" y="1817464"/>
                </a:lnTo>
                <a:lnTo>
                  <a:pt x="8930912" y="1828648"/>
                </a:lnTo>
                <a:lnTo>
                  <a:pt x="8913729" y="1829483"/>
                </a:lnTo>
                <a:lnTo>
                  <a:pt x="8904423" y="1833234"/>
                </a:lnTo>
                <a:cubicBezTo>
                  <a:pt x="8897319" y="1833982"/>
                  <a:pt x="8876911" y="1833498"/>
                  <a:pt x="8871099" y="1833979"/>
                </a:cubicBezTo>
                <a:lnTo>
                  <a:pt x="8869557" y="1836113"/>
                </a:lnTo>
                <a:cubicBezTo>
                  <a:pt x="8851043" y="1839524"/>
                  <a:pt x="8781405" y="1850882"/>
                  <a:pt x="8760021" y="1854442"/>
                </a:cubicBezTo>
                <a:cubicBezTo>
                  <a:pt x="8755749" y="1851161"/>
                  <a:pt x="8746183" y="1856343"/>
                  <a:pt x="8741254" y="1857469"/>
                </a:cubicBezTo>
                <a:cubicBezTo>
                  <a:pt x="8740491" y="1855259"/>
                  <a:pt x="8728559" y="1854585"/>
                  <a:pt x="8725039" y="1856552"/>
                </a:cubicBezTo>
                <a:cubicBezTo>
                  <a:pt x="8641157" y="1867333"/>
                  <a:pt x="8683145" y="1845054"/>
                  <a:pt x="8635265" y="1859168"/>
                </a:cubicBezTo>
                <a:cubicBezTo>
                  <a:pt x="8626795" y="1860103"/>
                  <a:pt x="8619931" y="1859212"/>
                  <a:pt x="8613911" y="1857561"/>
                </a:cubicBezTo>
                <a:lnTo>
                  <a:pt x="8604931" y="1854170"/>
                </a:lnTo>
                <a:lnTo>
                  <a:pt x="8570171" y="1860579"/>
                </a:lnTo>
                <a:cubicBezTo>
                  <a:pt x="8553049" y="1862813"/>
                  <a:pt x="8535028" y="1864294"/>
                  <a:pt x="8516537" y="1864971"/>
                </a:cubicBezTo>
                <a:cubicBezTo>
                  <a:pt x="8512388" y="1860455"/>
                  <a:pt x="8497874" y="1866870"/>
                  <a:pt x="8491046" y="1868141"/>
                </a:cubicBezTo>
                <a:cubicBezTo>
                  <a:pt x="8490975" y="1865191"/>
                  <a:pt x="8475847" y="1863778"/>
                  <a:pt x="8470478" y="1866216"/>
                </a:cubicBezTo>
                <a:cubicBezTo>
                  <a:pt x="8357654" y="1876758"/>
                  <a:pt x="8421139" y="1849210"/>
                  <a:pt x="8353433" y="1865729"/>
                </a:cubicBezTo>
                <a:lnTo>
                  <a:pt x="8347675" y="1865075"/>
                </a:lnTo>
                <a:lnTo>
                  <a:pt x="8343939" y="1865677"/>
                </a:lnTo>
                <a:cubicBezTo>
                  <a:pt x="8309852" y="1870841"/>
                  <a:pt x="8272587" y="1875809"/>
                  <a:pt x="8221566" y="1881148"/>
                </a:cubicBezTo>
                <a:cubicBezTo>
                  <a:pt x="8158043" y="1892960"/>
                  <a:pt x="8095547" y="1914042"/>
                  <a:pt x="8066095" y="1919902"/>
                </a:cubicBezTo>
                <a:cubicBezTo>
                  <a:pt x="8058949" y="1919234"/>
                  <a:pt x="8051921" y="1917862"/>
                  <a:pt x="8044849" y="1916308"/>
                </a:cubicBezTo>
                <a:lnTo>
                  <a:pt x="8041142" y="1915506"/>
                </a:lnTo>
                <a:lnTo>
                  <a:pt x="8022159" y="1911521"/>
                </a:lnTo>
                <a:lnTo>
                  <a:pt x="7944932" y="1917265"/>
                </a:lnTo>
                <a:lnTo>
                  <a:pt x="7879011" y="1928570"/>
                </a:lnTo>
                <a:lnTo>
                  <a:pt x="7865529" y="1934399"/>
                </a:lnTo>
                <a:lnTo>
                  <a:pt x="7774801" y="1947969"/>
                </a:lnTo>
                <a:lnTo>
                  <a:pt x="7748398" y="1955982"/>
                </a:lnTo>
                <a:lnTo>
                  <a:pt x="7740684" y="1955717"/>
                </a:lnTo>
                <a:cubicBezTo>
                  <a:pt x="7728362" y="1958584"/>
                  <a:pt x="7714099" y="1968442"/>
                  <a:pt x="7712976" y="1960442"/>
                </a:cubicBezTo>
                <a:lnTo>
                  <a:pt x="7699956" y="1966104"/>
                </a:lnTo>
                <a:lnTo>
                  <a:pt x="7684158" y="1962927"/>
                </a:lnTo>
                <a:cubicBezTo>
                  <a:pt x="7674684" y="1962643"/>
                  <a:pt x="7652105" y="1963177"/>
                  <a:pt x="7643109" y="1964400"/>
                </a:cubicBezTo>
                <a:lnTo>
                  <a:pt x="7630180" y="1970266"/>
                </a:lnTo>
                <a:lnTo>
                  <a:pt x="7609131" y="1971774"/>
                </a:lnTo>
                <a:cubicBezTo>
                  <a:pt x="7596694" y="1971644"/>
                  <a:pt x="7570258" y="1969757"/>
                  <a:pt x="7555555" y="1969491"/>
                </a:cubicBezTo>
                <a:cubicBezTo>
                  <a:pt x="7541460" y="1966540"/>
                  <a:pt x="7530571" y="1964848"/>
                  <a:pt x="7520919" y="1970177"/>
                </a:cubicBezTo>
                <a:cubicBezTo>
                  <a:pt x="7500295" y="1966884"/>
                  <a:pt x="7480780" y="1949401"/>
                  <a:pt x="7456258" y="1960468"/>
                </a:cubicBezTo>
                <a:cubicBezTo>
                  <a:pt x="7434946" y="1957506"/>
                  <a:pt x="7435772" y="1952500"/>
                  <a:pt x="7393047" y="1952408"/>
                </a:cubicBezTo>
                <a:cubicBezTo>
                  <a:pt x="7356520" y="1952860"/>
                  <a:pt x="7236307" y="1958626"/>
                  <a:pt x="7199912" y="1959913"/>
                </a:cubicBezTo>
                <a:cubicBezTo>
                  <a:pt x="7176501" y="1959942"/>
                  <a:pt x="7160098" y="1958343"/>
                  <a:pt x="7146774" y="1956641"/>
                </a:cubicBezTo>
                <a:lnTo>
                  <a:pt x="7122244" y="1953891"/>
                </a:lnTo>
                <a:lnTo>
                  <a:pt x="7032241" y="1962723"/>
                </a:lnTo>
                <a:cubicBezTo>
                  <a:pt x="6997214" y="1965198"/>
                  <a:pt x="6963725" y="1968396"/>
                  <a:pt x="6941492" y="1976868"/>
                </a:cubicBezTo>
                <a:cubicBezTo>
                  <a:pt x="6947015" y="1970398"/>
                  <a:pt x="6923088" y="1965379"/>
                  <a:pt x="6906514" y="1968589"/>
                </a:cubicBezTo>
                <a:cubicBezTo>
                  <a:pt x="6925890" y="1943204"/>
                  <a:pt x="6840983" y="1991464"/>
                  <a:pt x="6826395" y="1974141"/>
                </a:cubicBezTo>
                <a:cubicBezTo>
                  <a:pt x="6825676" y="1990223"/>
                  <a:pt x="6751393" y="2017492"/>
                  <a:pt x="6716431" y="2004297"/>
                </a:cubicBezTo>
                <a:cubicBezTo>
                  <a:pt x="6663167" y="2007518"/>
                  <a:pt x="6625450" y="2020811"/>
                  <a:pt x="6569607" y="2015496"/>
                </a:cubicBezTo>
                <a:cubicBezTo>
                  <a:pt x="6567874" y="2017648"/>
                  <a:pt x="6565034" y="2019449"/>
                  <a:pt x="6561430" y="2020996"/>
                </a:cubicBezTo>
                <a:lnTo>
                  <a:pt x="6549371" y="2024747"/>
                </a:lnTo>
                <a:lnTo>
                  <a:pt x="6547040" y="2024474"/>
                </a:lnTo>
                <a:cubicBezTo>
                  <a:pt x="6537882" y="2024425"/>
                  <a:pt x="6533193" y="2025332"/>
                  <a:pt x="6530482" y="2026659"/>
                </a:cubicBezTo>
                <a:lnTo>
                  <a:pt x="6528565" y="2028600"/>
                </a:lnTo>
                <a:lnTo>
                  <a:pt x="6517741" y="2030558"/>
                </a:lnTo>
                <a:lnTo>
                  <a:pt x="6497855" y="2035650"/>
                </a:lnTo>
                <a:lnTo>
                  <a:pt x="6492785" y="2035444"/>
                </a:lnTo>
                <a:lnTo>
                  <a:pt x="6460692" y="2041321"/>
                </a:lnTo>
                <a:lnTo>
                  <a:pt x="6459609" y="2040851"/>
                </a:lnTo>
                <a:cubicBezTo>
                  <a:pt x="6456451" y="2039933"/>
                  <a:pt x="6452734" y="2039508"/>
                  <a:pt x="6447765" y="2040102"/>
                </a:cubicBezTo>
                <a:cubicBezTo>
                  <a:pt x="6446007" y="2031126"/>
                  <a:pt x="6441093" y="2037380"/>
                  <a:pt x="6426590" y="2039928"/>
                </a:cubicBezTo>
                <a:cubicBezTo>
                  <a:pt x="6423606" y="2033241"/>
                  <a:pt x="6413230" y="2032925"/>
                  <a:pt x="6401693" y="2033537"/>
                </a:cubicBezTo>
                <a:lnTo>
                  <a:pt x="6387141" y="2033161"/>
                </a:lnTo>
                <a:lnTo>
                  <a:pt x="6357846" y="2036782"/>
                </a:lnTo>
                <a:lnTo>
                  <a:pt x="6342914" y="2037585"/>
                </a:lnTo>
                <a:lnTo>
                  <a:pt x="6336300" y="2038781"/>
                </a:lnTo>
                <a:lnTo>
                  <a:pt x="6317178" y="2038968"/>
                </a:lnTo>
                <a:lnTo>
                  <a:pt x="6161427" y="2047338"/>
                </a:lnTo>
                <a:cubicBezTo>
                  <a:pt x="6147824" y="2057658"/>
                  <a:pt x="6118908" y="2077615"/>
                  <a:pt x="6097339" y="2082438"/>
                </a:cubicBezTo>
                <a:cubicBezTo>
                  <a:pt x="6090149" y="2084046"/>
                  <a:pt x="6083776" y="2083972"/>
                  <a:pt x="6079059" y="2081299"/>
                </a:cubicBezTo>
                <a:cubicBezTo>
                  <a:pt x="6063900" y="2082334"/>
                  <a:pt x="6011621" y="2084537"/>
                  <a:pt x="5998439" y="2070958"/>
                </a:cubicBezTo>
                <a:cubicBezTo>
                  <a:pt x="5976443" y="2071759"/>
                  <a:pt x="5925514" y="2069780"/>
                  <a:pt x="5904290" y="2070255"/>
                </a:cubicBezTo>
                <a:cubicBezTo>
                  <a:pt x="5871515" y="2066244"/>
                  <a:pt x="5843986" y="2088249"/>
                  <a:pt x="5814867" y="2079032"/>
                </a:cubicBezTo>
                <a:cubicBezTo>
                  <a:pt x="5792003" y="2070559"/>
                  <a:pt x="5750009" y="2076273"/>
                  <a:pt x="5725743" y="2070558"/>
                </a:cubicBezTo>
                <a:cubicBezTo>
                  <a:pt x="5716432" y="2058355"/>
                  <a:pt x="5667424" y="2047322"/>
                  <a:pt x="5650546" y="2052412"/>
                </a:cubicBezTo>
                <a:cubicBezTo>
                  <a:pt x="5614627" y="2046084"/>
                  <a:pt x="5608108" y="2028306"/>
                  <a:pt x="5581284" y="2023175"/>
                </a:cubicBezTo>
                <a:lnTo>
                  <a:pt x="5572593" y="2018391"/>
                </a:lnTo>
                <a:lnTo>
                  <a:pt x="5548580" y="2016951"/>
                </a:lnTo>
                <a:cubicBezTo>
                  <a:pt x="5523726" y="2017783"/>
                  <a:pt x="5498337" y="2019663"/>
                  <a:pt x="5471173" y="2018786"/>
                </a:cubicBezTo>
                <a:cubicBezTo>
                  <a:pt x="5447687" y="2003020"/>
                  <a:pt x="5353807" y="2022324"/>
                  <a:pt x="5340320" y="2037611"/>
                </a:cubicBezTo>
                <a:cubicBezTo>
                  <a:pt x="5340015" y="2024215"/>
                  <a:pt x="5271937" y="2042455"/>
                  <a:pt x="5254376" y="2042928"/>
                </a:cubicBezTo>
                <a:cubicBezTo>
                  <a:pt x="5248522" y="2043086"/>
                  <a:pt x="5248281" y="2041270"/>
                  <a:pt x="5258035" y="2035649"/>
                </a:cubicBezTo>
                <a:cubicBezTo>
                  <a:pt x="5239374" y="2037214"/>
                  <a:pt x="5220112" y="2030252"/>
                  <a:pt x="5230622" y="2024576"/>
                </a:cubicBezTo>
                <a:cubicBezTo>
                  <a:pt x="5173932" y="2036724"/>
                  <a:pt x="5090262" y="2024645"/>
                  <a:pt x="5026203" y="2030162"/>
                </a:cubicBezTo>
                <a:cubicBezTo>
                  <a:pt x="4991280" y="2016814"/>
                  <a:pt x="5010212" y="2029164"/>
                  <a:pt x="4973988" y="2026668"/>
                </a:cubicBezTo>
                <a:cubicBezTo>
                  <a:pt x="4983896" y="2038955"/>
                  <a:pt x="4930012" y="2019774"/>
                  <a:pt x="4928030" y="2033642"/>
                </a:cubicBezTo>
                <a:cubicBezTo>
                  <a:pt x="4921501" y="2032748"/>
                  <a:pt x="4915238" y="2031445"/>
                  <a:pt x="4908970" y="2030033"/>
                </a:cubicBezTo>
                <a:lnTo>
                  <a:pt x="4905679" y="2029300"/>
                </a:lnTo>
                <a:lnTo>
                  <a:pt x="4892525" y="2028768"/>
                </a:lnTo>
                <a:lnTo>
                  <a:pt x="4888818" y="2025619"/>
                </a:lnTo>
                <a:lnTo>
                  <a:pt x="4869018" y="2022668"/>
                </a:lnTo>
                <a:cubicBezTo>
                  <a:pt x="4861602" y="2022028"/>
                  <a:pt x="4853622" y="2021880"/>
                  <a:pt x="4844804" y="2022527"/>
                </a:cubicBezTo>
                <a:cubicBezTo>
                  <a:pt x="4823110" y="2028022"/>
                  <a:pt x="4789330" y="2021287"/>
                  <a:pt x="4758778" y="2021694"/>
                </a:cubicBezTo>
                <a:lnTo>
                  <a:pt x="4744748" y="2023396"/>
                </a:lnTo>
                <a:lnTo>
                  <a:pt x="4698956" y="2020558"/>
                </a:lnTo>
                <a:cubicBezTo>
                  <a:pt x="4685921" y="2020008"/>
                  <a:pt x="4672392" y="2019718"/>
                  <a:pt x="4658147" y="2019920"/>
                </a:cubicBezTo>
                <a:lnTo>
                  <a:pt x="4631706" y="2021274"/>
                </a:lnTo>
                <a:lnTo>
                  <a:pt x="4624776" y="2020152"/>
                </a:lnTo>
                <a:cubicBezTo>
                  <a:pt x="4612703" y="2020277"/>
                  <a:pt x="4596727" y="2024226"/>
                  <a:pt x="4598150" y="2019429"/>
                </a:cubicBezTo>
                <a:lnTo>
                  <a:pt x="4584588" y="2021092"/>
                </a:lnTo>
                <a:lnTo>
                  <a:pt x="4571203" y="2017263"/>
                </a:lnTo>
                <a:cubicBezTo>
                  <a:pt x="4569736" y="2016374"/>
                  <a:pt x="4568633" y="2015427"/>
                  <a:pt x="4567930" y="2014458"/>
                </a:cubicBezTo>
                <a:lnTo>
                  <a:pt x="4548984" y="2015717"/>
                </a:lnTo>
                <a:lnTo>
                  <a:pt x="4533451" y="2012976"/>
                </a:lnTo>
                <a:lnTo>
                  <a:pt x="4519910" y="2014768"/>
                </a:lnTo>
                <a:lnTo>
                  <a:pt x="4514290" y="2014364"/>
                </a:lnTo>
                <a:lnTo>
                  <a:pt x="4500320" y="2013007"/>
                </a:lnTo>
                <a:cubicBezTo>
                  <a:pt x="4493159" y="2012056"/>
                  <a:pt x="4485144" y="2010910"/>
                  <a:pt x="4476219" y="2009993"/>
                </a:cubicBezTo>
                <a:lnTo>
                  <a:pt x="4468701" y="2009574"/>
                </a:lnTo>
                <a:lnTo>
                  <a:pt x="4452333" y="2004964"/>
                </a:lnTo>
                <a:cubicBezTo>
                  <a:pt x="4440422" y="2001479"/>
                  <a:pt x="4431048" y="1999130"/>
                  <a:pt x="4420644" y="2001021"/>
                </a:cubicBezTo>
                <a:cubicBezTo>
                  <a:pt x="4402911" y="1996519"/>
                  <a:pt x="4390524" y="1983900"/>
                  <a:pt x="4364856" y="1987267"/>
                </a:cubicBezTo>
                <a:cubicBezTo>
                  <a:pt x="4372645" y="1981550"/>
                  <a:pt x="4336350" y="1986575"/>
                  <a:pt x="4332062" y="1980703"/>
                </a:cubicBezTo>
                <a:cubicBezTo>
                  <a:pt x="4330083" y="1975974"/>
                  <a:pt x="4318612" y="1976397"/>
                  <a:pt x="4309876" y="1974653"/>
                </a:cubicBezTo>
                <a:cubicBezTo>
                  <a:pt x="4303650" y="1969824"/>
                  <a:pt x="4259693" y="1965414"/>
                  <a:pt x="4244391" y="1966109"/>
                </a:cubicBezTo>
                <a:cubicBezTo>
                  <a:pt x="4201255" y="1970914"/>
                  <a:pt x="4166558" y="1951471"/>
                  <a:pt x="4132071" y="1954813"/>
                </a:cubicBezTo>
                <a:cubicBezTo>
                  <a:pt x="4123041" y="1954358"/>
                  <a:pt x="4115554" y="1953263"/>
                  <a:pt x="4109069" y="1951778"/>
                </a:cubicBezTo>
                <a:lnTo>
                  <a:pt x="4092908" y="1946662"/>
                </a:lnTo>
                <a:cubicBezTo>
                  <a:pt x="4092707" y="1945539"/>
                  <a:pt x="4092506" y="1944415"/>
                  <a:pt x="4092306" y="1943291"/>
                </a:cubicBezTo>
                <a:lnTo>
                  <a:pt x="4080234" y="1941219"/>
                </a:lnTo>
                <a:lnTo>
                  <a:pt x="4077778" y="1940145"/>
                </a:lnTo>
                <a:cubicBezTo>
                  <a:pt x="4073105" y="1938081"/>
                  <a:pt x="4068339" y="1936119"/>
                  <a:pt x="4062936" y="1934506"/>
                </a:cubicBezTo>
                <a:cubicBezTo>
                  <a:pt x="4048082" y="1947155"/>
                  <a:pt x="4014523" y="1922869"/>
                  <a:pt x="4012506" y="1935475"/>
                </a:cubicBezTo>
                <a:cubicBezTo>
                  <a:pt x="3980228" y="1928812"/>
                  <a:pt x="3986775" y="1942559"/>
                  <a:pt x="3965880" y="1925968"/>
                </a:cubicBezTo>
                <a:cubicBezTo>
                  <a:pt x="3899515" y="1923414"/>
                  <a:pt x="3830855" y="1902158"/>
                  <a:pt x="3765338" y="1906649"/>
                </a:cubicBezTo>
                <a:cubicBezTo>
                  <a:pt x="3780686" y="1902635"/>
                  <a:pt x="3768784" y="1893856"/>
                  <a:pt x="3749493" y="1893071"/>
                </a:cubicBezTo>
                <a:cubicBezTo>
                  <a:pt x="3807776" y="1876857"/>
                  <a:pt x="3656400" y="1898030"/>
                  <a:pt x="3672704" y="1881383"/>
                </a:cubicBezTo>
                <a:cubicBezTo>
                  <a:pt x="3645532" y="1893973"/>
                  <a:pt x="3537791" y="1900656"/>
                  <a:pt x="3530082" y="1883187"/>
                </a:cubicBezTo>
                <a:cubicBezTo>
                  <a:pt x="3479808" y="1875044"/>
                  <a:pt x="3426017" y="1877998"/>
                  <a:pt x="3387664" y="1862579"/>
                </a:cubicBezTo>
                <a:cubicBezTo>
                  <a:pt x="3382649" y="1863935"/>
                  <a:pt x="3377277" y="1864791"/>
                  <a:pt x="3371681" y="1865293"/>
                </a:cubicBezTo>
                <a:lnTo>
                  <a:pt x="3355305" y="1865842"/>
                </a:lnTo>
                <a:lnTo>
                  <a:pt x="3353790" y="1865158"/>
                </a:lnTo>
                <a:cubicBezTo>
                  <a:pt x="3346144" y="1863282"/>
                  <a:pt x="3340687" y="1863057"/>
                  <a:pt x="3336210" y="1863564"/>
                </a:cubicBezTo>
                <a:lnTo>
                  <a:pt x="3331381" y="1864716"/>
                </a:lnTo>
                <a:lnTo>
                  <a:pt x="3319012" y="1864093"/>
                </a:lnTo>
                <a:lnTo>
                  <a:pt x="3293818" y="1864135"/>
                </a:lnTo>
                <a:lnTo>
                  <a:pt x="3289881" y="1862954"/>
                </a:lnTo>
                <a:lnTo>
                  <a:pt x="3253090" y="1861164"/>
                </a:lnTo>
                <a:cubicBezTo>
                  <a:pt x="3253042" y="1860968"/>
                  <a:pt x="3252996" y="1860771"/>
                  <a:pt x="3252949" y="1860574"/>
                </a:cubicBezTo>
                <a:cubicBezTo>
                  <a:pt x="3251799" y="1859213"/>
                  <a:pt x="3249368" y="1858131"/>
                  <a:pt x="3244187" y="1857604"/>
                </a:cubicBezTo>
                <a:cubicBezTo>
                  <a:pt x="3250860" y="1853873"/>
                  <a:pt x="3250577" y="1852999"/>
                  <a:pt x="3246570" y="1852946"/>
                </a:cubicBezTo>
                <a:lnTo>
                  <a:pt x="3237810" y="1853064"/>
                </a:lnTo>
                <a:lnTo>
                  <a:pt x="3230822" y="1855474"/>
                </a:lnTo>
                <a:cubicBezTo>
                  <a:pt x="3206812" y="1862286"/>
                  <a:pt x="3176733" y="1868865"/>
                  <a:pt x="3136549" y="1874037"/>
                </a:cubicBezTo>
                <a:cubicBezTo>
                  <a:pt x="3081163" y="1880168"/>
                  <a:pt x="2902557" y="1900580"/>
                  <a:pt x="2845754" y="1910932"/>
                </a:cubicBezTo>
                <a:cubicBezTo>
                  <a:pt x="2860822" y="1944376"/>
                  <a:pt x="2813389" y="1905358"/>
                  <a:pt x="2786878" y="1917162"/>
                </a:cubicBezTo>
                <a:cubicBezTo>
                  <a:pt x="2766803" y="1917398"/>
                  <a:pt x="2741628" y="1915886"/>
                  <a:pt x="2725298" y="1912340"/>
                </a:cubicBezTo>
                <a:cubicBezTo>
                  <a:pt x="2716680" y="1911427"/>
                  <a:pt x="2707572" y="1911972"/>
                  <a:pt x="2697754" y="1914863"/>
                </a:cubicBezTo>
                <a:cubicBezTo>
                  <a:pt x="2667185" y="1939014"/>
                  <a:pt x="2622149" y="1926211"/>
                  <a:pt x="2568063" y="1936283"/>
                </a:cubicBezTo>
                <a:cubicBezTo>
                  <a:pt x="2552625" y="1932001"/>
                  <a:pt x="2502682" y="1953378"/>
                  <a:pt x="2489784" y="1943720"/>
                </a:cubicBezTo>
                <a:cubicBezTo>
                  <a:pt x="2478524" y="1943155"/>
                  <a:pt x="2467418" y="1949411"/>
                  <a:pt x="2458978" y="1938095"/>
                </a:cubicBezTo>
                <a:cubicBezTo>
                  <a:pt x="2417552" y="1934639"/>
                  <a:pt x="2366376" y="1931293"/>
                  <a:pt x="2318712" y="1934474"/>
                </a:cubicBezTo>
                <a:cubicBezTo>
                  <a:pt x="2296029" y="1936526"/>
                  <a:pt x="2282069" y="1938434"/>
                  <a:pt x="2268709" y="1940521"/>
                </a:cubicBezTo>
                <a:lnTo>
                  <a:pt x="2264080" y="1941232"/>
                </a:lnTo>
                <a:lnTo>
                  <a:pt x="2254684" y="1943524"/>
                </a:lnTo>
                <a:lnTo>
                  <a:pt x="2252523" y="1943004"/>
                </a:lnTo>
                <a:lnTo>
                  <a:pt x="2173350" y="1929202"/>
                </a:lnTo>
                <a:lnTo>
                  <a:pt x="2155266" y="1920267"/>
                </a:lnTo>
                <a:lnTo>
                  <a:pt x="2091013" y="1914631"/>
                </a:lnTo>
                <a:cubicBezTo>
                  <a:pt x="2033357" y="1920614"/>
                  <a:pt x="2070513" y="1905065"/>
                  <a:pt x="2030712" y="1897690"/>
                </a:cubicBezTo>
                <a:cubicBezTo>
                  <a:pt x="1994539" y="1893055"/>
                  <a:pt x="1958569" y="1883188"/>
                  <a:pt x="1908838" y="1892222"/>
                </a:cubicBezTo>
                <a:cubicBezTo>
                  <a:pt x="1897236" y="1896147"/>
                  <a:pt x="1883338" y="1892415"/>
                  <a:pt x="1877796" y="1883887"/>
                </a:cubicBezTo>
                <a:cubicBezTo>
                  <a:pt x="1876842" y="1882419"/>
                  <a:pt x="1876177" y="1880863"/>
                  <a:pt x="1875824" y="1879265"/>
                </a:cubicBezTo>
                <a:cubicBezTo>
                  <a:pt x="1843474" y="1887199"/>
                  <a:pt x="1841511" y="1873818"/>
                  <a:pt x="1823048" y="1881064"/>
                </a:cubicBezTo>
                <a:cubicBezTo>
                  <a:pt x="1792640" y="1872164"/>
                  <a:pt x="1782358" y="1850450"/>
                  <a:pt x="1765736" y="1856578"/>
                </a:cubicBezTo>
                <a:cubicBezTo>
                  <a:pt x="1753024" y="1849107"/>
                  <a:pt x="1745932" y="1828316"/>
                  <a:pt x="1725669" y="1833744"/>
                </a:cubicBezTo>
                <a:cubicBezTo>
                  <a:pt x="1727428" y="1831405"/>
                  <a:pt x="1726953" y="1830157"/>
                  <a:pt x="1725216" y="1829447"/>
                </a:cubicBezTo>
                <a:lnTo>
                  <a:pt x="1721485" y="1828960"/>
                </a:lnTo>
                <a:lnTo>
                  <a:pt x="1717786" y="1832224"/>
                </a:lnTo>
                <a:cubicBezTo>
                  <a:pt x="1703445" y="1843277"/>
                  <a:pt x="1706547" y="1827935"/>
                  <a:pt x="1689907" y="1825425"/>
                </a:cubicBezTo>
                <a:cubicBezTo>
                  <a:pt x="1682338" y="1823445"/>
                  <a:pt x="1685181" y="1820226"/>
                  <a:pt x="1688093" y="1817391"/>
                </a:cubicBezTo>
                <a:lnTo>
                  <a:pt x="1496789" y="1805297"/>
                </a:lnTo>
                <a:cubicBezTo>
                  <a:pt x="1463551" y="1793913"/>
                  <a:pt x="1426345" y="1786892"/>
                  <a:pt x="1392839" y="1758649"/>
                </a:cubicBezTo>
                <a:cubicBezTo>
                  <a:pt x="1386461" y="1750573"/>
                  <a:pt x="1374031" y="1756918"/>
                  <a:pt x="1360872" y="1752441"/>
                </a:cubicBezTo>
                <a:cubicBezTo>
                  <a:pt x="1347711" y="1747963"/>
                  <a:pt x="1332751" y="1735898"/>
                  <a:pt x="1313885" y="1731785"/>
                </a:cubicBezTo>
                <a:cubicBezTo>
                  <a:pt x="1281989" y="1726305"/>
                  <a:pt x="1256405" y="1739744"/>
                  <a:pt x="1247665" y="1727765"/>
                </a:cubicBezTo>
                <a:cubicBezTo>
                  <a:pt x="1231363" y="1728538"/>
                  <a:pt x="1209120" y="1742556"/>
                  <a:pt x="1196850" y="1729622"/>
                </a:cubicBezTo>
                <a:cubicBezTo>
                  <a:pt x="1195195" y="1740224"/>
                  <a:pt x="1178147" y="1721561"/>
                  <a:pt x="1168728" y="1728550"/>
                </a:cubicBezTo>
                <a:cubicBezTo>
                  <a:pt x="1152073" y="1727193"/>
                  <a:pt x="1122804" y="1725926"/>
                  <a:pt x="1096918" y="1721485"/>
                </a:cubicBezTo>
                <a:lnTo>
                  <a:pt x="1094082" y="1720113"/>
                </a:lnTo>
                <a:lnTo>
                  <a:pt x="1040782" y="1721762"/>
                </a:lnTo>
                <a:cubicBezTo>
                  <a:pt x="987172" y="1722352"/>
                  <a:pt x="1023272" y="1708707"/>
                  <a:pt x="955980" y="1719289"/>
                </a:cubicBezTo>
                <a:cubicBezTo>
                  <a:pt x="948995" y="1714208"/>
                  <a:pt x="940521" y="1713816"/>
                  <a:pt x="926108" y="1715917"/>
                </a:cubicBezTo>
                <a:cubicBezTo>
                  <a:pt x="900077" y="1715834"/>
                  <a:pt x="902688" y="1703436"/>
                  <a:pt x="876049" y="1710422"/>
                </a:cubicBezTo>
                <a:cubicBezTo>
                  <a:pt x="881084" y="1703830"/>
                  <a:pt x="826830" y="1706893"/>
                  <a:pt x="839194" y="1700176"/>
                </a:cubicBezTo>
                <a:cubicBezTo>
                  <a:pt x="822548" y="1693764"/>
                  <a:pt x="813674" y="1703628"/>
                  <a:pt x="797112" y="1698014"/>
                </a:cubicBezTo>
                <a:cubicBezTo>
                  <a:pt x="778195" y="1696418"/>
                  <a:pt x="807647" y="1705364"/>
                  <a:pt x="786610" y="1705455"/>
                </a:cubicBezTo>
                <a:cubicBezTo>
                  <a:pt x="761170" y="1704357"/>
                  <a:pt x="760599" y="1716610"/>
                  <a:pt x="741833" y="1700566"/>
                </a:cubicBezTo>
                <a:lnTo>
                  <a:pt x="673985" y="1692278"/>
                </a:lnTo>
                <a:cubicBezTo>
                  <a:pt x="658515" y="1695829"/>
                  <a:pt x="646395" y="1693620"/>
                  <a:pt x="634665" y="1689550"/>
                </a:cubicBezTo>
                <a:cubicBezTo>
                  <a:pt x="599149" y="1689690"/>
                  <a:pt x="567176" y="1683160"/>
                  <a:pt x="527471" y="1679869"/>
                </a:cubicBezTo>
                <a:cubicBezTo>
                  <a:pt x="484099" y="1683240"/>
                  <a:pt x="462693" y="1671949"/>
                  <a:pt x="420260" y="1668475"/>
                </a:cubicBezTo>
                <a:cubicBezTo>
                  <a:pt x="377482" y="1677390"/>
                  <a:pt x="393500" y="1652730"/>
                  <a:pt x="357630" y="1652142"/>
                </a:cubicBezTo>
                <a:cubicBezTo>
                  <a:pt x="298692" y="1659518"/>
                  <a:pt x="359631" y="1643849"/>
                  <a:pt x="269407" y="1643812"/>
                </a:cubicBezTo>
                <a:cubicBezTo>
                  <a:pt x="264204" y="1645215"/>
                  <a:pt x="253436" y="1643159"/>
                  <a:pt x="254769" y="1641013"/>
                </a:cubicBezTo>
                <a:cubicBezTo>
                  <a:pt x="234996" y="1641090"/>
                  <a:pt x="179093" y="1626583"/>
                  <a:pt x="150763" y="1628143"/>
                </a:cubicBezTo>
                <a:cubicBezTo>
                  <a:pt x="96232" y="1619954"/>
                  <a:pt x="68845" y="1629422"/>
                  <a:pt x="29133" y="1626172"/>
                </a:cubicBezTo>
                <a:lnTo>
                  <a:pt x="0" y="1619589"/>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Заголовок 1">
            <a:extLst>
              <a:ext uri="{FF2B5EF4-FFF2-40B4-BE49-F238E27FC236}">
                <a16:creationId xmlns:a16="http://schemas.microsoft.com/office/drawing/2014/main" id="{466AD2E3-2BAD-CE00-EE29-CAE5B31B1C7B}"/>
              </a:ext>
            </a:extLst>
          </p:cNvPr>
          <p:cNvSpPr>
            <a:spLocks noGrp="1"/>
          </p:cNvSpPr>
          <p:nvPr>
            <p:ph type="title"/>
          </p:nvPr>
        </p:nvSpPr>
        <p:spPr>
          <a:xfrm>
            <a:off x="828675" y="494414"/>
            <a:ext cx="10534650" cy="817403"/>
          </a:xfrm>
        </p:spPr>
        <p:txBody>
          <a:bodyPr vert="horz" lIns="91440" tIns="45720" rIns="91440" bIns="45720" rtlCol="0" anchor="b">
            <a:normAutofit/>
          </a:bodyPr>
          <a:lstStyle/>
          <a:p>
            <a:pPr algn="ctr"/>
            <a:r>
              <a:rPr lang="en-US" sz="2500" kern="1200">
                <a:solidFill>
                  <a:schemeClr val="tx1"/>
                </a:solidFill>
                <a:latin typeface="+mj-lt"/>
                <a:ea typeface="+mj-ea"/>
                <a:cs typeface="+mj-cs"/>
              </a:rPr>
              <a:t>Ауыз судың санитарлық-бактериологиялық көрсеткіштері (ГОСТ 2874-73)</a:t>
            </a:r>
          </a:p>
        </p:txBody>
      </p:sp>
      <p:pic>
        <p:nvPicPr>
          <p:cNvPr id="4" name="table">
            <a:extLst>
              <a:ext uri="{FF2B5EF4-FFF2-40B4-BE49-F238E27FC236}">
                <a16:creationId xmlns:a16="http://schemas.microsoft.com/office/drawing/2014/main" id="{7615A1E5-1C38-40D5-7360-CC6FD5DBA08A}"/>
              </a:ext>
            </a:extLst>
          </p:cNvPr>
          <p:cNvPicPr>
            <a:picLocks noGrp="1" noChangeAspect="1"/>
          </p:cNvPicPr>
          <p:nvPr>
            <p:ph idx="1"/>
          </p:nvPr>
        </p:nvPicPr>
        <p:blipFill>
          <a:blip r:embed="rId2"/>
          <a:stretch>
            <a:fillRect/>
          </a:stretch>
        </p:blipFill>
        <p:spPr>
          <a:xfrm>
            <a:off x="1351280" y="1596189"/>
            <a:ext cx="8910320" cy="4889890"/>
          </a:xfrm>
          <a:prstGeom prst="rect">
            <a:avLst/>
          </a:prstGeom>
        </p:spPr>
      </p:pic>
    </p:spTree>
    <p:extLst>
      <p:ext uri="{BB962C8B-B14F-4D97-AF65-F5344CB8AC3E}">
        <p14:creationId xmlns:p14="http://schemas.microsoft.com/office/powerpoint/2010/main" val="38846192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DBC58070-DCE3-9C32-4F58-B097ACFD16E4}"/>
              </a:ext>
            </a:extLst>
          </p:cNvPr>
          <p:cNvSpPr>
            <a:spLocks noGrp="1"/>
          </p:cNvSpPr>
          <p:nvPr>
            <p:ph type="title"/>
          </p:nvPr>
        </p:nvSpPr>
        <p:spPr>
          <a:xfrm>
            <a:off x="838200" y="365125"/>
            <a:ext cx="10515600" cy="1325563"/>
          </a:xfrm>
        </p:spPr>
        <p:txBody>
          <a:bodyPr>
            <a:normAutofit/>
          </a:bodyPr>
          <a:lstStyle/>
          <a:p>
            <a:r>
              <a:rPr lang="ru-RU" sz="5400"/>
              <a:t>Микробтық саны</a:t>
            </a:r>
            <a:endParaRPr lang="ru-KZ" sz="540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Объект 2">
            <a:extLst>
              <a:ext uri="{FF2B5EF4-FFF2-40B4-BE49-F238E27FC236}">
                <a16:creationId xmlns:a16="http://schemas.microsoft.com/office/drawing/2014/main" id="{8AAB9016-41B3-AA1D-8230-72C57FBEBEDC}"/>
              </a:ext>
            </a:extLst>
          </p:cNvPr>
          <p:cNvSpPr>
            <a:spLocks noGrp="1"/>
          </p:cNvSpPr>
          <p:nvPr>
            <p:ph idx="1"/>
          </p:nvPr>
        </p:nvSpPr>
        <p:spPr>
          <a:xfrm>
            <a:off x="838200" y="1929384"/>
            <a:ext cx="10515600" cy="4251960"/>
          </a:xfrm>
        </p:spPr>
        <p:txBody>
          <a:bodyPr>
            <a:normAutofit/>
          </a:bodyPr>
          <a:lstStyle/>
          <a:p>
            <a:r>
              <a:rPr lang="ru-RU" sz="2200"/>
              <a:t>Мезофильді аэробты және факультативті анаэробты бактериялардың 1 мл судағы толық дозалық талдауы, оны 37°</a:t>
            </a:r>
            <a:r>
              <a:rPr lang="en-US" sz="2200"/>
              <a:t>C </a:t>
            </a:r>
            <a:r>
              <a:rPr lang="ru-RU" sz="2200"/>
              <a:t>температурада 24 сағат бойы инкубациялауға болады. </a:t>
            </a:r>
            <a:r>
              <a:rPr lang="kk-KZ" sz="2200"/>
              <a:t>ЕП</a:t>
            </a:r>
            <a:r>
              <a:rPr lang="en-US" sz="2200"/>
              <a:t>A-</a:t>
            </a:r>
            <a:r>
              <a:rPr lang="ru-RU" sz="2200"/>
              <a:t>дағы шоғырланған колонияларды 2-5 есе көруге немесе үлкейтуге болады.</a:t>
            </a:r>
          </a:p>
          <a:p>
            <a:r>
              <a:rPr lang="ru-RU" sz="2200"/>
              <a:t>Судың тазалығына байланысты, сұйылтулар таза су үшін 1:10-нан бастап өте лас көздер үшін 1:10 000-ға дейін дайындалады.</a:t>
            </a:r>
          </a:p>
          <a:p>
            <a:r>
              <a:rPr lang="ru-RU" sz="2200"/>
              <a:t>Сынақ үшін сұйылтпай 1 мл қолданылады. Себу материалы 45°</a:t>
            </a:r>
            <a:r>
              <a:rPr lang="en-US" sz="2200"/>
              <a:t>C </a:t>
            </a:r>
            <a:r>
              <a:rPr lang="ru-RU" sz="2200"/>
              <a:t>дейін қайнатылған және салқындатылған </a:t>
            </a:r>
            <a:r>
              <a:rPr lang="kk-KZ" sz="2200"/>
              <a:t>ЕП</a:t>
            </a:r>
            <a:r>
              <a:rPr lang="en-US" sz="2200"/>
              <a:t>A-</a:t>
            </a:r>
            <a:r>
              <a:rPr lang="ru-RU" sz="2200"/>
              <a:t>да немесе саңырауқұлақтар үшін тұзды агарда инкубацияланады.</a:t>
            </a:r>
            <a:r>
              <a:rPr lang="kk-KZ" sz="2200"/>
              <a:t>ЕП</a:t>
            </a:r>
            <a:r>
              <a:rPr lang="en-US" sz="2200"/>
              <a:t>A-</a:t>
            </a:r>
            <a:r>
              <a:rPr lang="ru-RU" sz="2200"/>
              <a:t>ны 27°</a:t>
            </a:r>
            <a:r>
              <a:rPr lang="en-US" sz="2200"/>
              <a:t>C </a:t>
            </a:r>
            <a:r>
              <a:rPr lang="ru-RU" sz="2200"/>
              <a:t>температурада 24 сағат (37°</a:t>
            </a:r>
            <a:r>
              <a:rPr lang="en-US" sz="2200"/>
              <a:t>C </a:t>
            </a:r>
            <a:r>
              <a:rPr lang="ru-RU" sz="2200"/>
              <a:t>температурада) немесе тұзды агарда 23 күн инкубациялаймыз.</a:t>
            </a:r>
            <a:endParaRPr lang="ru-KZ" sz="2200"/>
          </a:p>
        </p:txBody>
      </p:sp>
    </p:spTree>
    <p:extLst>
      <p:ext uri="{BB962C8B-B14F-4D97-AF65-F5344CB8AC3E}">
        <p14:creationId xmlns:p14="http://schemas.microsoft.com/office/powerpoint/2010/main" val="4290124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40" name="Rectangle 1039">
            <a:extLst>
              <a:ext uri="{FF2B5EF4-FFF2-40B4-BE49-F238E27FC236}">
                <a16:creationId xmlns:a16="http://schemas.microsoft.com/office/drawing/2014/main" id="{0288C6B4-AFC3-407F-A595-EFFD38D4CC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42" name="Freeform: Shape 1041">
            <a:extLst>
              <a:ext uri="{FF2B5EF4-FFF2-40B4-BE49-F238E27FC236}">
                <a16:creationId xmlns:a16="http://schemas.microsoft.com/office/drawing/2014/main" id="{CF236821-17FE-429B-8D2C-08E13A64EA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455673" cy="6858000"/>
          </a:xfrm>
          <a:custGeom>
            <a:avLst/>
            <a:gdLst>
              <a:gd name="connsiteX0" fmla="*/ 0 w 4455673"/>
              <a:gd name="connsiteY0" fmla="*/ 0 h 6858000"/>
              <a:gd name="connsiteX1" fmla="*/ 3242695 w 4455673"/>
              <a:gd name="connsiteY1" fmla="*/ 0 h 6858000"/>
              <a:gd name="connsiteX2" fmla="*/ 3305678 w 4455673"/>
              <a:gd name="connsiteY2" fmla="*/ 69271 h 6858000"/>
              <a:gd name="connsiteX3" fmla="*/ 4455673 w 4455673"/>
              <a:gd name="connsiteY3" fmla="*/ 3429000 h 6858000"/>
              <a:gd name="connsiteX4" fmla="*/ 3305678 w 4455673"/>
              <a:gd name="connsiteY4" fmla="*/ 6788730 h 6858000"/>
              <a:gd name="connsiteX5" fmla="*/ 3242695 w 4455673"/>
              <a:gd name="connsiteY5" fmla="*/ 6858000 h 6858000"/>
              <a:gd name="connsiteX6" fmla="*/ 0 w 4455673"/>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55673" h="6858000">
                <a:moveTo>
                  <a:pt x="0" y="0"/>
                </a:moveTo>
                <a:lnTo>
                  <a:pt x="3242695" y="0"/>
                </a:lnTo>
                <a:lnTo>
                  <a:pt x="3305678" y="69271"/>
                </a:lnTo>
                <a:cubicBezTo>
                  <a:pt x="4016204" y="929100"/>
                  <a:pt x="4455673" y="2116944"/>
                  <a:pt x="4455673" y="3429000"/>
                </a:cubicBezTo>
                <a:cubicBezTo>
                  <a:pt x="4455673" y="4741056"/>
                  <a:pt x="4016204" y="5928900"/>
                  <a:pt x="3305678" y="6788730"/>
                </a:cubicBezTo>
                <a:lnTo>
                  <a:pt x="3242695"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044" name="Freeform: Shape 1043">
            <a:extLst>
              <a:ext uri="{FF2B5EF4-FFF2-40B4-BE49-F238E27FC236}">
                <a16:creationId xmlns:a16="http://schemas.microsoft.com/office/drawing/2014/main" id="{C0BDBCD2-E081-43AB-9119-C55465E597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446529" cy="6858000"/>
          </a:xfrm>
          <a:custGeom>
            <a:avLst/>
            <a:gdLst>
              <a:gd name="connsiteX0" fmla="*/ 0 w 4446529"/>
              <a:gd name="connsiteY0" fmla="*/ 0 h 6858000"/>
              <a:gd name="connsiteX1" fmla="*/ 3233551 w 4446529"/>
              <a:gd name="connsiteY1" fmla="*/ 0 h 6858000"/>
              <a:gd name="connsiteX2" fmla="*/ 3296534 w 4446529"/>
              <a:gd name="connsiteY2" fmla="*/ 69271 h 6858000"/>
              <a:gd name="connsiteX3" fmla="*/ 4446529 w 4446529"/>
              <a:gd name="connsiteY3" fmla="*/ 3429000 h 6858000"/>
              <a:gd name="connsiteX4" fmla="*/ 3296534 w 4446529"/>
              <a:gd name="connsiteY4" fmla="*/ 6788730 h 6858000"/>
              <a:gd name="connsiteX5" fmla="*/ 3233551 w 4446529"/>
              <a:gd name="connsiteY5" fmla="*/ 6858000 h 6858000"/>
              <a:gd name="connsiteX6" fmla="*/ 0 w 444652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46529" h="6858000">
                <a:moveTo>
                  <a:pt x="0" y="0"/>
                </a:moveTo>
                <a:lnTo>
                  <a:pt x="3233551" y="0"/>
                </a:lnTo>
                <a:lnTo>
                  <a:pt x="3296534" y="69271"/>
                </a:lnTo>
                <a:cubicBezTo>
                  <a:pt x="4007060" y="929100"/>
                  <a:pt x="4446529" y="2116944"/>
                  <a:pt x="4446529" y="3429000"/>
                </a:cubicBezTo>
                <a:cubicBezTo>
                  <a:pt x="4446529" y="4741056"/>
                  <a:pt x="4007060" y="5928900"/>
                  <a:pt x="3296534" y="6788730"/>
                </a:cubicBezTo>
                <a:lnTo>
                  <a:pt x="3233551"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46" name="Rectangle 1045">
            <a:extLst>
              <a:ext uri="{FF2B5EF4-FFF2-40B4-BE49-F238E27FC236}">
                <a16:creationId xmlns:a16="http://schemas.microsoft.com/office/drawing/2014/main" id="{98E79BE4-34FE-485A-98A5-92CE8F7C47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426546"/>
            <a:ext cx="128016" cy="6539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048" name="Rectangle 1047">
            <a:extLst>
              <a:ext uri="{FF2B5EF4-FFF2-40B4-BE49-F238E27FC236}">
                <a16:creationId xmlns:a16="http://schemas.microsoft.com/office/drawing/2014/main" id="{7A5F0580-5EE9-419F-96EE-B6529EF6E7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5893" y="2443480"/>
            <a:ext cx="338328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Объект 2">
            <a:extLst>
              <a:ext uri="{FF2B5EF4-FFF2-40B4-BE49-F238E27FC236}">
                <a16:creationId xmlns:a16="http://schemas.microsoft.com/office/drawing/2014/main" id="{57E59225-8D5B-696D-0606-5E295C0D070F}"/>
              </a:ext>
            </a:extLst>
          </p:cNvPr>
          <p:cNvSpPr>
            <a:spLocks noGrp="1"/>
          </p:cNvSpPr>
          <p:nvPr>
            <p:ph idx="1"/>
          </p:nvPr>
        </p:nvSpPr>
        <p:spPr>
          <a:xfrm>
            <a:off x="371094" y="2718054"/>
            <a:ext cx="3438906" cy="3207258"/>
          </a:xfrm>
        </p:spPr>
        <p:txBody>
          <a:bodyPr anchor="t">
            <a:normAutofit/>
          </a:bodyPr>
          <a:lstStyle/>
          <a:p>
            <a:r>
              <a:rPr lang="ru-RU" sz="1700"/>
              <a:t>Есептеу 300-ден аспайтын колониялар санына негізделген. Егер үлкенірек болса, әртүрлі сұйылтуды қолдану керек.</a:t>
            </a:r>
          </a:p>
          <a:p>
            <a:r>
              <a:rPr lang="ru-RU" sz="1700"/>
              <a:t>Ағын суының микробтық саны 1 мл-ге 100 </a:t>
            </a:r>
            <a:r>
              <a:rPr lang="kk-KZ" sz="1700"/>
              <a:t>КТБ</a:t>
            </a:r>
            <a:r>
              <a:rPr lang="en-US" sz="1700"/>
              <a:t> (</a:t>
            </a:r>
            <a:r>
              <a:rPr lang="ru-RU" sz="1700"/>
              <a:t>колония түзуші бірлік) аспауы керек.</a:t>
            </a:r>
            <a:endParaRPr lang="ru-KZ" sz="1700"/>
          </a:p>
        </p:txBody>
      </p:sp>
      <p:pic>
        <p:nvPicPr>
          <p:cNvPr id="1028" name="Picture 4" descr="Схема анализа воды">
            <a:extLst>
              <a:ext uri="{FF2B5EF4-FFF2-40B4-BE49-F238E27FC236}">
                <a16:creationId xmlns:a16="http://schemas.microsoft.com/office/drawing/2014/main" id="{7DFB9F12-DF19-945F-14E0-B6929D9E6F06}"/>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901184" y="1660568"/>
            <a:ext cx="6922008" cy="36374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613233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9839966E-4962-7930-CAF0-3465052B3158}"/>
              </a:ext>
            </a:extLst>
          </p:cNvPr>
          <p:cNvSpPr>
            <a:spLocks noGrp="1"/>
          </p:cNvSpPr>
          <p:nvPr>
            <p:ph type="title"/>
          </p:nvPr>
        </p:nvSpPr>
        <p:spPr>
          <a:xfrm>
            <a:off x="841248" y="548640"/>
            <a:ext cx="3600860" cy="5431536"/>
          </a:xfrm>
        </p:spPr>
        <p:txBody>
          <a:bodyPr>
            <a:normAutofit/>
          </a:bodyPr>
          <a:lstStyle/>
          <a:p>
            <a:r>
              <a:rPr lang="en-US" sz="4200"/>
              <a:t>Escherichia coli (E. coli) </a:t>
            </a:r>
            <a:r>
              <a:rPr lang="ru-RU" sz="4200"/>
              <a:t>анықтау: Екі фазалы ферментативті тест</a:t>
            </a:r>
            <a:endParaRPr lang="ru-KZ" sz="4200"/>
          </a:p>
        </p:txBody>
      </p:sp>
      <p:sp>
        <p:nvSpPr>
          <p:cNvPr id="10"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sX0" fmla="*/ 0 w 4480560"/>
              <a:gd name="csY0" fmla="*/ 0 h 18288"/>
              <a:gd name="csX1" fmla="*/ 595274 w 4480560"/>
              <a:gd name="csY1" fmla="*/ 0 h 18288"/>
              <a:gd name="csX2" fmla="*/ 1100938 w 4480560"/>
              <a:gd name="csY2" fmla="*/ 0 h 18288"/>
              <a:gd name="csX3" fmla="*/ 1651406 w 4480560"/>
              <a:gd name="csY3" fmla="*/ 0 h 18288"/>
              <a:gd name="csX4" fmla="*/ 2336292 w 4480560"/>
              <a:gd name="csY4" fmla="*/ 0 h 18288"/>
              <a:gd name="csX5" fmla="*/ 2931566 w 4480560"/>
              <a:gd name="csY5" fmla="*/ 0 h 18288"/>
              <a:gd name="csX6" fmla="*/ 3482035 w 4480560"/>
              <a:gd name="csY6" fmla="*/ 0 h 18288"/>
              <a:gd name="csX7" fmla="*/ 4480560 w 4480560"/>
              <a:gd name="csY7" fmla="*/ 0 h 18288"/>
              <a:gd name="csX8" fmla="*/ 4480560 w 4480560"/>
              <a:gd name="csY8" fmla="*/ 18288 h 18288"/>
              <a:gd name="csX9" fmla="*/ 3840480 w 4480560"/>
              <a:gd name="csY9" fmla="*/ 18288 h 18288"/>
              <a:gd name="csX10" fmla="*/ 3290011 w 4480560"/>
              <a:gd name="csY10" fmla="*/ 18288 h 18288"/>
              <a:gd name="csX11" fmla="*/ 2560320 w 4480560"/>
              <a:gd name="csY11" fmla="*/ 18288 h 18288"/>
              <a:gd name="csX12" fmla="*/ 1965046 w 4480560"/>
              <a:gd name="csY12" fmla="*/ 18288 h 18288"/>
              <a:gd name="csX13" fmla="*/ 1459382 w 4480560"/>
              <a:gd name="csY13" fmla="*/ 18288 h 18288"/>
              <a:gd name="csX14" fmla="*/ 774497 w 4480560"/>
              <a:gd name="csY14" fmla="*/ 18288 h 18288"/>
              <a:gd name="csX15" fmla="*/ 0 w 4480560"/>
              <a:gd name="csY15" fmla="*/ 18288 h 18288"/>
              <a:gd name="csX16" fmla="*/ 0 w 4480560"/>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Объект 2">
            <a:extLst>
              <a:ext uri="{FF2B5EF4-FFF2-40B4-BE49-F238E27FC236}">
                <a16:creationId xmlns:a16="http://schemas.microsoft.com/office/drawing/2014/main" id="{304BC0B1-1C0E-1F3E-F12C-1E1DBCEB7AFA}"/>
              </a:ext>
            </a:extLst>
          </p:cNvPr>
          <p:cNvSpPr>
            <a:spLocks noGrp="1"/>
          </p:cNvSpPr>
          <p:nvPr>
            <p:ph idx="1"/>
          </p:nvPr>
        </p:nvSpPr>
        <p:spPr>
          <a:xfrm>
            <a:off x="5126418" y="552091"/>
            <a:ext cx="6224335" cy="5431536"/>
          </a:xfrm>
        </p:spPr>
        <p:txBody>
          <a:bodyPr anchor="ctr">
            <a:normAutofit/>
          </a:bodyPr>
          <a:lstStyle/>
          <a:p>
            <a:r>
              <a:rPr lang="ru-RU" sz="2200"/>
              <a:t>Көлемдері: 10 мл, 1 мл және 0,1 мл-ден 3</a:t>
            </a:r>
            <a:r>
              <a:rPr lang="en-US" sz="2200"/>
              <a:t>x3. 10 </a:t>
            </a:r>
            <a:r>
              <a:rPr lang="ru-RU" sz="2200"/>
              <a:t>мл көлемі үшін лактоза-пептонды ортасы бар колбаларды пайдалану; қалғандары үшін 5 мл қоректік ортасы бар пробиркаларды пайдалану.</a:t>
            </a:r>
          </a:p>
          <a:p>
            <a:r>
              <a:rPr lang="ru-RU" sz="2200"/>
              <a:t>Ағын су үшін: көлемдері: 100 мл, 10 мл және 1 мл-ден 3</a:t>
            </a:r>
            <a:r>
              <a:rPr lang="en-US" sz="2200"/>
              <a:t>x3. 100 </a:t>
            </a:r>
            <a:r>
              <a:rPr lang="ru-RU" sz="2200"/>
              <a:t>мл көлемі үшін концентрлі глюкоза-пептонды ортаны пайдалану; 10 мл және 1 мл көлемі үшін сұйылтылған глюкоза-пептонды ортаны пайдалану.38°</a:t>
            </a:r>
            <a:r>
              <a:rPr lang="en-US" sz="2200"/>
              <a:t>C </a:t>
            </a:r>
            <a:r>
              <a:rPr lang="ru-RU" sz="2200"/>
              <a:t>температурада 24 сағат бойы өсіру.Газ түзілмесе немесе тұнба пайда болмаса, нәтиже теріс болады.</a:t>
            </a:r>
            <a:endParaRPr lang="ru-KZ" sz="2200"/>
          </a:p>
        </p:txBody>
      </p:sp>
    </p:spTree>
    <p:extLst>
      <p:ext uri="{BB962C8B-B14F-4D97-AF65-F5344CB8AC3E}">
        <p14:creationId xmlns:p14="http://schemas.microsoft.com/office/powerpoint/2010/main" val="35592220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1" name="Rectangle 1030">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3"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sX0" fmla="*/ 0 w 10972800"/>
              <a:gd name="csY0" fmla="*/ 0 h 18288"/>
              <a:gd name="csX1" fmla="*/ 356616 w 10972800"/>
              <a:gd name="csY1" fmla="*/ 0 h 18288"/>
              <a:gd name="csX2" fmla="*/ 1042416 w 10972800"/>
              <a:gd name="csY2" fmla="*/ 0 h 18288"/>
              <a:gd name="csX3" fmla="*/ 1947672 w 10972800"/>
              <a:gd name="csY3" fmla="*/ 0 h 18288"/>
              <a:gd name="csX4" fmla="*/ 2633472 w 10972800"/>
              <a:gd name="csY4" fmla="*/ 0 h 18288"/>
              <a:gd name="csX5" fmla="*/ 2990088 w 10972800"/>
              <a:gd name="csY5" fmla="*/ 0 h 18288"/>
              <a:gd name="csX6" fmla="*/ 3456432 w 10972800"/>
              <a:gd name="csY6" fmla="*/ 0 h 18288"/>
              <a:gd name="csX7" fmla="*/ 4361688 w 10972800"/>
              <a:gd name="csY7" fmla="*/ 0 h 18288"/>
              <a:gd name="csX8" fmla="*/ 5266944 w 10972800"/>
              <a:gd name="csY8" fmla="*/ 0 h 18288"/>
              <a:gd name="csX9" fmla="*/ 6172200 w 10972800"/>
              <a:gd name="csY9" fmla="*/ 0 h 18288"/>
              <a:gd name="csX10" fmla="*/ 6528816 w 10972800"/>
              <a:gd name="csY10" fmla="*/ 0 h 18288"/>
              <a:gd name="csX11" fmla="*/ 7214616 w 10972800"/>
              <a:gd name="csY11" fmla="*/ 0 h 18288"/>
              <a:gd name="csX12" fmla="*/ 7790688 w 10972800"/>
              <a:gd name="csY12" fmla="*/ 0 h 18288"/>
              <a:gd name="csX13" fmla="*/ 8147304 w 10972800"/>
              <a:gd name="csY13" fmla="*/ 0 h 18288"/>
              <a:gd name="csX14" fmla="*/ 9052560 w 10972800"/>
              <a:gd name="csY14" fmla="*/ 0 h 18288"/>
              <a:gd name="csX15" fmla="*/ 9409176 w 10972800"/>
              <a:gd name="csY15" fmla="*/ 0 h 18288"/>
              <a:gd name="csX16" fmla="*/ 9765792 w 10972800"/>
              <a:gd name="csY16" fmla="*/ 0 h 18288"/>
              <a:gd name="csX17" fmla="*/ 10341864 w 10972800"/>
              <a:gd name="csY17" fmla="*/ 0 h 18288"/>
              <a:gd name="csX18" fmla="*/ 10972800 w 10972800"/>
              <a:gd name="csY18" fmla="*/ 0 h 18288"/>
              <a:gd name="csX19" fmla="*/ 10972800 w 10972800"/>
              <a:gd name="csY19" fmla="*/ 18288 h 18288"/>
              <a:gd name="csX20" fmla="*/ 10177272 w 10972800"/>
              <a:gd name="csY20" fmla="*/ 18288 h 18288"/>
              <a:gd name="csX21" fmla="*/ 9820656 w 10972800"/>
              <a:gd name="csY21" fmla="*/ 18288 h 18288"/>
              <a:gd name="csX22" fmla="*/ 9464040 w 10972800"/>
              <a:gd name="csY22" fmla="*/ 18288 h 18288"/>
              <a:gd name="csX23" fmla="*/ 8778240 w 10972800"/>
              <a:gd name="csY23" fmla="*/ 18288 h 18288"/>
              <a:gd name="csX24" fmla="*/ 8421624 w 10972800"/>
              <a:gd name="csY24" fmla="*/ 18288 h 18288"/>
              <a:gd name="csX25" fmla="*/ 7735824 w 10972800"/>
              <a:gd name="csY25" fmla="*/ 18288 h 18288"/>
              <a:gd name="csX26" fmla="*/ 6940296 w 10972800"/>
              <a:gd name="csY26" fmla="*/ 18288 h 18288"/>
              <a:gd name="csX27" fmla="*/ 6254496 w 10972800"/>
              <a:gd name="csY27" fmla="*/ 18288 h 18288"/>
              <a:gd name="csX28" fmla="*/ 5458968 w 10972800"/>
              <a:gd name="csY28" fmla="*/ 18288 h 18288"/>
              <a:gd name="csX29" fmla="*/ 4663440 w 10972800"/>
              <a:gd name="csY29" fmla="*/ 18288 h 18288"/>
              <a:gd name="csX30" fmla="*/ 4306824 w 10972800"/>
              <a:gd name="csY30" fmla="*/ 18288 h 18288"/>
              <a:gd name="csX31" fmla="*/ 3840480 w 10972800"/>
              <a:gd name="csY31" fmla="*/ 18288 h 18288"/>
              <a:gd name="csX32" fmla="*/ 3264408 w 10972800"/>
              <a:gd name="csY32" fmla="*/ 18288 h 18288"/>
              <a:gd name="csX33" fmla="*/ 2578608 w 10972800"/>
              <a:gd name="csY33" fmla="*/ 18288 h 18288"/>
              <a:gd name="csX34" fmla="*/ 1673352 w 10972800"/>
              <a:gd name="csY34" fmla="*/ 18288 h 18288"/>
              <a:gd name="csX35" fmla="*/ 877824 w 10972800"/>
              <a:gd name="csY35" fmla="*/ 18288 h 18288"/>
              <a:gd name="csX36" fmla="*/ 0 w 10972800"/>
              <a:gd name="csY36" fmla="*/ 18288 h 18288"/>
              <a:gd name="csX37" fmla="*/ 0 w 10972800"/>
              <a:gd name="csY37"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Объект 2">
            <a:extLst>
              <a:ext uri="{FF2B5EF4-FFF2-40B4-BE49-F238E27FC236}">
                <a16:creationId xmlns:a16="http://schemas.microsoft.com/office/drawing/2014/main" id="{0C0D3944-572C-D20E-0C01-944431D7A0DC}"/>
              </a:ext>
            </a:extLst>
          </p:cNvPr>
          <p:cNvSpPr>
            <a:spLocks noGrp="1"/>
          </p:cNvSpPr>
          <p:nvPr>
            <p:ph idx="1"/>
          </p:nvPr>
        </p:nvSpPr>
        <p:spPr>
          <a:xfrm>
            <a:off x="572493" y="2071316"/>
            <a:ext cx="6713552" cy="4119172"/>
          </a:xfrm>
        </p:spPr>
        <p:txBody>
          <a:bodyPr anchor="t">
            <a:normAutofit/>
          </a:bodyPr>
          <a:lstStyle/>
          <a:p>
            <a:r>
              <a:rPr lang="ru-RU" sz="2200"/>
              <a:t>Егер газдың пайда болуы және тұнбаға түсуі байқалса, колонияларды бөліп алу үшін үлгі Эндо ортасына егіледі.</a:t>
            </a:r>
          </a:p>
          <a:p>
            <a:r>
              <a:rPr lang="ru-RU" sz="2200"/>
              <a:t>Егер Эндо ортасында металл жылтырлығы бар қою қызыл колониялар байқалса, оксидаза сынағы жүргізіледі.</a:t>
            </a:r>
          </a:p>
          <a:p>
            <a:r>
              <a:rPr lang="ru-RU" sz="2200"/>
              <a:t>Егер грамтеріс бактериялар (оксидаза емес бактериялар) болса, сынақ оң деп саналады және кестеге сәйкес коли индексі (1 литр судағы </a:t>
            </a:r>
            <a:r>
              <a:rPr lang="en-US" sz="2200"/>
              <a:t>E. coli </a:t>
            </a:r>
            <a:r>
              <a:rPr lang="ru-RU" sz="2200"/>
              <a:t>саны) ретінде түсіндіріледі.</a:t>
            </a:r>
            <a:endParaRPr lang="ru-KZ" sz="2200"/>
          </a:p>
        </p:txBody>
      </p:sp>
      <p:pic>
        <p:nvPicPr>
          <p:cNvPr id="1026" name="Picture 2" descr="Общие колиформные бактерии в воде | НОРТЕСТ">
            <a:extLst>
              <a:ext uri="{FF2B5EF4-FFF2-40B4-BE49-F238E27FC236}">
                <a16:creationId xmlns:a16="http://schemas.microsoft.com/office/drawing/2014/main" id="{DAC59778-0B11-96C0-D49F-323154F9E35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9531" r="17093"/>
          <a:stretch>
            <a:fillRect/>
          </a:stretch>
        </p:blipFill>
        <p:spPr bwMode="auto">
          <a:xfrm>
            <a:off x="7675658" y="2093976"/>
            <a:ext cx="3941064" cy="40965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301230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6E9B3E6-E277-4D68-BA48-9CB43FFBD6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2" name="Rectangle 11">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 name="Rectangle 15">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1DC2171E-6F7F-00CB-0512-C834BC6586B1}"/>
              </a:ext>
            </a:extLst>
          </p:cNvPr>
          <p:cNvSpPr>
            <a:spLocks noGrp="1"/>
          </p:cNvSpPr>
          <p:nvPr>
            <p:ph type="title"/>
          </p:nvPr>
        </p:nvSpPr>
        <p:spPr>
          <a:xfrm>
            <a:off x="1043631" y="809898"/>
            <a:ext cx="10173010" cy="1554480"/>
          </a:xfrm>
        </p:spPr>
        <p:txBody>
          <a:bodyPr anchor="ctr">
            <a:normAutofit/>
          </a:bodyPr>
          <a:lstStyle/>
          <a:p>
            <a:r>
              <a:rPr lang="ru-RU" sz="4800"/>
              <a:t>Судың микробтық ластану индексі</a:t>
            </a:r>
            <a:endParaRPr lang="ru-KZ" sz="4800"/>
          </a:p>
        </p:txBody>
      </p:sp>
      <p:cxnSp>
        <p:nvCxnSpPr>
          <p:cNvPr id="18" name="Straight Connector 17">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graphicFrame>
        <p:nvGraphicFramePr>
          <p:cNvPr id="5" name="Объект 2">
            <a:extLst>
              <a:ext uri="{FF2B5EF4-FFF2-40B4-BE49-F238E27FC236}">
                <a16:creationId xmlns:a16="http://schemas.microsoft.com/office/drawing/2014/main" id="{C6A001A7-A4F8-86AD-8309-B369D8FAB9D3}"/>
              </a:ext>
            </a:extLst>
          </p:cNvPr>
          <p:cNvGraphicFramePr>
            <a:graphicFrameLocks noGrp="1"/>
          </p:cNvGraphicFramePr>
          <p:nvPr>
            <p:ph idx="1"/>
            <p:extLst>
              <p:ext uri="{D42A27DB-BD31-4B8C-83A1-F6EECF244321}">
                <p14:modId xmlns:p14="http://schemas.microsoft.com/office/powerpoint/2010/main" val="3923366485"/>
              </p:ext>
            </p:extLst>
          </p:nvPr>
        </p:nvGraphicFramePr>
        <p:xfrm>
          <a:off x="904602" y="3017519"/>
          <a:ext cx="10378440" cy="32099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812208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55" name="Rectangle 2054">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7"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sX0" fmla="*/ 0 w 10972800"/>
              <a:gd name="csY0" fmla="*/ 0 h 18288"/>
              <a:gd name="csX1" fmla="*/ 356616 w 10972800"/>
              <a:gd name="csY1" fmla="*/ 0 h 18288"/>
              <a:gd name="csX2" fmla="*/ 1042416 w 10972800"/>
              <a:gd name="csY2" fmla="*/ 0 h 18288"/>
              <a:gd name="csX3" fmla="*/ 1947672 w 10972800"/>
              <a:gd name="csY3" fmla="*/ 0 h 18288"/>
              <a:gd name="csX4" fmla="*/ 2633472 w 10972800"/>
              <a:gd name="csY4" fmla="*/ 0 h 18288"/>
              <a:gd name="csX5" fmla="*/ 2990088 w 10972800"/>
              <a:gd name="csY5" fmla="*/ 0 h 18288"/>
              <a:gd name="csX6" fmla="*/ 3456432 w 10972800"/>
              <a:gd name="csY6" fmla="*/ 0 h 18288"/>
              <a:gd name="csX7" fmla="*/ 4361688 w 10972800"/>
              <a:gd name="csY7" fmla="*/ 0 h 18288"/>
              <a:gd name="csX8" fmla="*/ 5266944 w 10972800"/>
              <a:gd name="csY8" fmla="*/ 0 h 18288"/>
              <a:gd name="csX9" fmla="*/ 6172200 w 10972800"/>
              <a:gd name="csY9" fmla="*/ 0 h 18288"/>
              <a:gd name="csX10" fmla="*/ 6528816 w 10972800"/>
              <a:gd name="csY10" fmla="*/ 0 h 18288"/>
              <a:gd name="csX11" fmla="*/ 7214616 w 10972800"/>
              <a:gd name="csY11" fmla="*/ 0 h 18288"/>
              <a:gd name="csX12" fmla="*/ 7790688 w 10972800"/>
              <a:gd name="csY12" fmla="*/ 0 h 18288"/>
              <a:gd name="csX13" fmla="*/ 8147304 w 10972800"/>
              <a:gd name="csY13" fmla="*/ 0 h 18288"/>
              <a:gd name="csX14" fmla="*/ 9052560 w 10972800"/>
              <a:gd name="csY14" fmla="*/ 0 h 18288"/>
              <a:gd name="csX15" fmla="*/ 9409176 w 10972800"/>
              <a:gd name="csY15" fmla="*/ 0 h 18288"/>
              <a:gd name="csX16" fmla="*/ 9765792 w 10972800"/>
              <a:gd name="csY16" fmla="*/ 0 h 18288"/>
              <a:gd name="csX17" fmla="*/ 10341864 w 10972800"/>
              <a:gd name="csY17" fmla="*/ 0 h 18288"/>
              <a:gd name="csX18" fmla="*/ 10972800 w 10972800"/>
              <a:gd name="csY18" fmla="*/ 0 h 18288"/>
              <a:gd name="csX19" fmla="*/ 10972800 w 10972800"/>
              <a:gd name="csY19" fmla="*/ 18288 h 18288"/>
              <a:gd name="csX20" fmla="*/ 10177272 w 10972800"/>
              <a:gd name="csY20" fmla="*/ 18288 h 18288"/>
              <a:gd name="csX21" fmla="*/ 9820656 w 10972800"/>
              <a:gd name="csY21" fmla="*/ 18288 h 18288"/>
              <a:gd name="csX22" fmla="*/ 9464040 w 10972800"/>
              <a:gd name="csY22" fmla="*/ 18288 h 18288"/>
              <a:gd name="csX23" fmla="*/ 8778240 w 10972800"/>
              <a:gd name="csY23" fmla="*/ 18288 h 18288"/>
              <a:gd name="csX24" fmla="*/ 8421624 w 10972800"/>
              <a:gd name="csY24" fmla="*/ 18288 h 18288"/>
              <a:gd name="csX25" fmla="*/ 7735824 w 10972800"/>
              <a:gd name="csY25" fmla="*/ 18288 h 18288"/>
              <a:gd name="csX26" fmla="*/ 6940296 w 10972800"/>
              <a:gd name="csY26" fmla="*/ 18288 h 18288"/>
              <a:gd name="csX27" fmla="*/ 6254496 w 10972800"/>
              <a:gd name="csY27" fmla="*/ 18288 h 18288"/>
              <a:gd name="csX28" fmla="*/ 5458968 w 10972800"/>
              <a:gd name="csY28" fmla="*/ 18288 h 18288"/>
              <a:gd name="csX29" fmla="*/ 4663440 w 10972800"/>
              <a:gd name="csY29" fmla="*/ 18288 h 18288"/>
              <a:gd name="csX30" fmla="*/ 4306824 w 10972800"/>
              <a:gd name="csY30" fmla="*/ 18288 h 18288"/>
              <a:gd name="csX31" fmla="*/ 3840480 w 10972800"/>
              <a:gd name="csY31" fmla="*/ 18288 h 18288"/>
              <a:gd name="csX32" fmla="*/ 3264408 w 10972800"/>
              <a:gd name="csY32" fmla="*/ 18288 h 18288"/>
              <a:gd name="csX33" fmla="*/ 2578608 w 10972800"/>
              <a:gd name="csY33" fmla="*/ 18288 h 18288"/>
              <a:gd name="csX34" fmla="*/ 1673352 w 10972800"/>
              <a:gd name="csY34" fmla="*/ 18288 h 18288"/>
              <a:gd name="csX35" fmla="*/ 877824 w 10972800"/>
              <a:gd name="csY35" fmla="*/ 18288 h 18288"/>
              <a:gd name="csX36" fmla="*/ 0 w 10972800"/>
              <a:gd name="csY36" fmla="*/ 18288 h 18288"/>
              <a:gd name="csX37" fmla="*/ 0 w 10972800"/>
              <a:gd name="csY37"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Объект 2">
            <a:extLst>
              <a:ext uri="{FF2B5EF4-FFF2-40B4-BE49-F238E27FC236}">
                <a16:creationId xmlns:a16="http://schemas.microsoft.com/office/drawing/2014/main" id="{940167F0-851B-2885-4A47-EC43F1AE4BF6}"/>
              </a:ext>
            </a:extLst>
          </p:cNvPr>
          <p:cNvSpPr>
            <a:spLocks noGrp="1"/>
          </p:cNvSpPr>
          <p:nvPr>
            <p:ph idx="1"/>
          </p:nvPr>
        </p:nvSpPr>
        <p:spPr>
          <a:xfrm>
            <a:off x="572493" y="2071316"/>
            <a:ext cx="6713552" cy="4119172"/>
          </a:xfrm>
        </p:spPr>
        <p:txBody>
          <a:bodyPr anchor="t">
            <a:normAutofit/>
          </a:bodyPr>
          <a:lstStyle/>
          <a:p>
            <a:r>
              <a:rPr lang="ru-RU" sz="1900" dirty="0"/>
              <a:t>Су </a:t>
            </a:r>
            <a:r>
              <a:rPr lang="ru-RU" sz="1900" dirty="0" err="1"/>
              <a:t>әртүрлі</a:t>
            </a:r>
            <a:r>
              <a:rPr lang="ru-RU" sz="1900" dirty="0"/>
              <a:t> </a:t>
            </a:r>
            <a:r>
              <a:rPr lang="ru-RU" sz="1900" dirty="0" err="1"/>
              <a:t>микроорганизмдердің</a:t>
            </a:r>
            <a:r>
              <a:rPr lang="ru-RU" sz="1900" dirty="0"/>
              <a:t> </a:t>
            </a:r>
            <a:r>
              <a:rPr lang="ru-RU" sz="1900" dirty="0" err="1"/>
              <a:t>табиғи</a:t>
            </a:r>
            <a:r>
              <a:rPr lang="ru-RU" sz="1900" dirty="0"/>
              <a:t> </a:t>
            </a:r>
            <a:r>
              <a:rPr lang="ru-RU" sz="1900" dirty="0" err="1"/>
              <a:t>мекендеу</a:t>
            </a:r>
            <a:r>
              <a:rPr lang="ru-RU" sz="1900" dirty="0"/>
              <a:t> </a:t>
            </a:r>
            <a:r>
              <a:rPr lang="ru-RU" sz="1900" dirty="0" err="1"/>
              <a:t>ортасы</a:t>
            </a:r>
            <a:r>
              <a:rPr lang="ru-RU" sz="1900" dirty="0"/>
              <a:t> </a:t>
            </a:r>
            <a:r>
              <a:rPr lang="ru-RU" sz="1900" dirty="0" err="1"/>
              <a:t>болып</a:t>
            </a:r>
            <a:r>
              <a:rPr lang="ru-RU" sz="1900" dirty="0"/>
              <a:t> </a:t>
            </a:r>
            <a:r>
              <a:rPr lang="ru-RU" sz="1900" dirty="0" err="1"/>
              <a:t>табылады</a:t>
            </a:r>
            <a:r>
              <a:rPr lang="ru-RU" sz="1900" dirty="0"/>
              <a:t>. </a:t>
            </a:r>
            <a:r>
              <a:rPr lang="ru-RU" sz="1900" dirty="0" err="1"/>
              <a:t>Бактериялардың</a:t>
            </a:r>
            <a:r>
              <a:rPr lang="ru-RU" sz="1900" dirty="0"/>
              <a:t> </a:t>
            </a:r>
            <a:r>
              <a:rPr lang="ru-RU" sz="1900" dirty="0" err="1"/>
              <a:t>барлық</a:t>
            </a:r>
            <a:r>
              <a:rPr lang="ru-RU" sz="1900" dirty="0"/>
              <a:t> </a:t>
            </a:r>
            <a:r>
              <a:rPr lang="ru-RU" sz="1900" dirty="0" err="1"/>
              <a:t>таксономиялық</a:t>
            </a:r>
            <a:r>
              <a:rPr lang="ru-RU" sz="1900" dirty="0"/>
              <a:t> </a:t>
            </a:r>
            <a:r>
              <a:rPr lang="ru-RU" sz="1900" dirty="0" err="1"/>
              <a:t>топтарының</a:t>
            </a:r>
            <a:r>
              <a:rPr lang="ru-RU" sz="1900" dirty="0"/>
              <a:t> </a:t>
            </a:r>
            <a:r>
              <a:rPr lang="ru-RU" sz="1900" dirty="0" err="1"/>
              <a:t>өкілдері</a:t>
            </a:r>
            <a:r>
              <a:rPr lang="ru-RU" sz="1900" dirty="0"/>
              <a:t>, </a:t>
            </a:r>
            <a:r>
              <a:rPr lang="ru-RU" sz="1900" dirty="0" err="1"/>
              <a:t>сондай-ақ</a:t>
            </a:r>
            <a:r>
              <a:rPr lang="ru-RU" sz="1900" dirty="0"/>
              <a:t> </a:t>
            </a:r>
            <a:r>
              <a:rPr lang="ru-RU" sz="1900" dirty="0" err="1"/>
              <a:t>саңырауқұлақтар</a:t>
            </a:r>
            <a:r>
              <a:rPr lang="ru-RU" sz="1900" dirty="0"/>
              <a:t>, </a:t>
            </a:r>
            <a:r>
              <a:rPr lang="ru-RU" sz="1900" dirty="0" err="1"/>
              <a:t>балдырлар</a:t>
            </a:r>
            <a:r>
              <a:rPr lang="ru-RU" sz="1900" dirty="0"/>
              <a:t> </a:t>
            </a:r>
            <a:r>
              <a:rPr lang="ru-RU" sz="1900" dirty="0" err="1"/>
              <a:t>және</a:t>
            </a:r>
            <a:r>
              <a:rPr lang="ru-RU" sz="1900" dirty="0"/>
              <a:t> </a:t>
            </a:r>
            <a:r>
              <a:rPr lang="ru-RU" sz="1900" dirty="0" err="1"/>
              <a:t>қарапайымдылар</a:t>
            </a:r>
            <a:r>
              <a:rPr lang="ru-RU" sz="1900" dirty="0"/>
              <a:t> </a:t>
            </a:r>
            <a:r>
              <a:rPr lang="ru-RU" sz="1900" dirty="0" err="1"/>
              <a:t>өзендерде</a:t>
            </a:r>
            <a:r>
              <a:rPr lang="ru-RU" sz="1900" dirty="0"/>
              <a:t>, </a:t>
            </a:r>
            <a:r>
              <a:rPr lang="ru-RU" sz="1900" dirty="0" err="1"/>
              <a:t>ашық</a:t>
            </a:r>
            <a:r>
              <a:rPr lang="ru-RU" sz="1900" dirty="0"/>
              <a:t> су </a:t>
            </a:r>
            <a:r>
              <a:rPr lang="ru-RU" sz="1900" dirty="0" err="1"/>
              <a:t>айдындарында</a:t>
            </a:r>
            <a:r>
              <a:rPr lang="ru-RU" sz="1900" dirty="0"/>
              <a:t>, </a:t>
            </a:r>
            <a:r>
              <a:rPr lang="ru-RU" sz="1900" dirty="0" err="1"/>
              <a:t>теңіздерде</a:t>
            </a:r>
            <a:r>
              <a:rPr lang="ru-RU" sz="1900" dirty="0"/>
              <a:t> </a:t>
            </a:r>
            <a:r>
              <a:rPr lang="ru-RU" sz="1900" dirty="0" err="1"/>
              <a:t>және</a:t>
            </a:r>
            <a:r>
              <a:rPr lang="ru-RU" sz="1900" dirty="0"/>
              <a:t> </a:t>
            </a:r>
            <a:r>
              <a:rPr lang="ru-RU" sz="1900" dirty="0" err="1"/>
              <a:t>мұхиттарда</a:t>
            </a:r>
            <a:r>
              <a:rPr lang="ru-RU" sz="1900" dirty="0"/>
              <a:t> </a:t>
            </a:r>
            <a:r>
              <a:rPr lang="ru-RU" sz="1900" dirty="0" err="1"/>
              <a:t>кездеседі</a:t>
            </a:r>
            <a:r>
              <a:rPr lang="ru-RU" sz="1900" dirty="0"/>
              <a:t>. Су </a:t>
            </a:r>
            <a:r>
              <a:rPr lang="ru-RU" sz="1900" dirty="0" err="1"/>
              <a:t>айдындарында</a:t>
            </a:r>
            <a:r>
              <a:rPr lang="ru-RU" sz="1900" dirty="0"/>
              <a:t> </a:t>
            </a:r>
            <a:r>
              <a:rPr lang="ru-RU" sz="1900" dirty="0" err="1"/>
              <a:t>мекендейтін</a:t>
            </a:r>
            <a:r>
              <a:rPr lang="ru-RU" sz="1900" dirty="0"/>
              <a:t> </a:t>
            </a:r>
            <a:r>
              <a:rPr lang="ru-RU" sz="1900" dirty="0" err="1"/>
              <a:t>барлық</a:t>
            </a:r>
            <a:r>
              <a:rPr lang="ru-RU" sz="1900" dirty="0"/>
              <a:t> </a:t>
            </a:r>
            <a:r>
              <a:rPr lang="ru-RU" sz="1900" dirty="0" err="1"/>
              <a:t>микроорганизмдер</a:t>
            </a:r>
            <a:r>
              <a:rPr lang="ru-RU" sz="1900" dirty="0"/>
              <a:t> </a:t>
            </a:r>
            <a:r>
              <a:rPr lang="ru-RU" sz="1900" dirty="0" err="1"/>
              <a:t>жалпы</a:t>
            </a:r>
            <a:r>
              <a:rPr lang="ru-RU" sz="1900" dirty="0"/>
              <a:t> «</a:t>
            </a:r>
            <a:r>
              <a:rPr lang="ru-RU" sz="1900" dirty="0" err="1"/>
              <a:t>микробтық</a:t>
            </a:r>
            <a:r>
              <a:rPr lang="ru-RU" sz="1900" dirty="0"/>
              <a:t> планктон» </a:t>
            </a:r>
            <a:r>
              <a:rPr lang="ru-RU" sz="1900" dirty="0" err="1"/>
              <a:t>деп</a:t>
            </a:r>
            <a:r>
              <a:rPr lang="ru-RU" sz="1900" dirty="0"/>
              <a:t> </a:t>
            </a:r>
            <a:r>
              <a:rPr lang="ru-RU" sz="1900" dirty="0" err="1"/>
              <a:t>аталады</a:t>
            </a:r>
            <a:r>
              <a:rPr lang="ru-RU" sz="1900" dirty="0"/>
              <a:t>. </a:t>
            </a:r>
            <a:r>
              <a:rPr lang="ru-RU" sz="1900" dirty="0" err="1"/>
              <a:t>Табиғи</a:t>
            </a:r>
            <a:r>
              <a:rPr lang="ru-RU" sz="1900" dirty="0"/>
              <a:t> </a:t>
            </a:r>
            <a:r>
              <a:rPr lang="ru-RU" sz="1900" dirty="0" err="1"/>
              <a:t>сулардың</a:t>
            </a:r>
            <a:r>
              <a:rPr lang="ru-RU" sz="1900" dirty="0"/>
              <a:t> </a:t>
            </a:r>
            <a:r>
              <a:rPr lang="ru-RU" sz="1900" dirty="0" err="1"/>
              <a:t>микрофлорасы</a:t>
            </a:r>
            <a:r>
              <a:rPr lang="ru-RU" sz="1900" dirty="0"/>
              <a:t> </a:t>
            </a:r>
            <a:r>
              <a:rPr lang="ru-RU" sz="1900" dirty="0" err="1"/>
              <a:t>көбінесе</a:t>
            </a:r>
            <a:r>
              <a:rPr lang="ru-RU" sz="1900" dirty="0"/>
              <a:t> </a:t>
            </a:r>
            <a:r>
              <a:rPr lang="ru-RU" sz="1900" dirty="0" err="1"/>
              <a:t>олардың</a:t>
            </a:r>
            <a:r>
              <a:rPr lang="ru-RU" sz="1900" dirty="0"/>
              <a:t> </a:t>
            </a:r>
            <a:r>
              <a:rPr lang="ru-RU" sz="1900" dirty="0" err="1"/>
              <a:t>шығу</a:t>
            </a:r>
            <a:r>
              <a:rPr lang="ru-RU" sz="1900" dirty="0"/>
              <a:t> </a:t>
            </a:r>
            <a:r>
              <a:rPr lang="ru-RU" sz="1900" dirty="0" err="1"/>
              <a:t>тегіне</a:t>
            </a:r>
            <a:r>
              <a:rPr lang="ru-RU" sz="1900" dirty="0"/>
              <a:t> </a:t>
            </a:r>
            <a:r>
              <a:rPr lang="ru-RU" sz="1900" dirty="0" err="1"/>
              <a:t>байланысты</a:t>
            </a:r>
            <a:r>
              <a:rPr lang="ru-RU" sz="1900" dirty="0"/>
              <a:t>. </a:t>
            </a:r>
            <a:r>
              <a:rPr lang="ru-RU" sz="1900" dirty="0" err="1"/>
              <a:t>Тұщы</a:t>
            </a:r>
            <a:r>
              <a:rPr lang="ru-RU" sz="1900" dirty="0"/>
              <a:t> су мен </a:t>
            </a:r>
            <a:r>
              <a:rPr lang="ru-RU" sz="1900" dirty="0" err="1"/>
              <a:t>теңіз</a:t>
            </a:r>
            <a:r>
              <a:rPr lang="ru-RU" sz="1900" dirty="0"/>
              <a:t> </a:t>
            </a:r>
            <a:r>
              <a:rPr lang="ru-RU" sz="1900" dirty="0" err="1"/>
              <a:t>суы</a:t>
            </a:r>
            <a:r>
              <a:rPr lang="ru-RU" sz="1900" dirty="0"/>
              <a:t> </a:t>
            </a:r>
            <a:r>
              <a:rPr lang="ru-RU" sz="1900" dirty="0" err="1"/>
              <a:t>арасында</a:t>
            </a:r>
            <a:r>
              <a:rPr lang="ru-RU" sz="1900" dirty="0"/>
              <a:t> </a:t>
            </a:r>
            <a:r>
              <a:rPr lang="ru-RU" sz="1900" dirty="0" err="1"/>
              <a:t>айырмашылық</a:t>
            </a:r>
            <a:r>
              <a:rPr lang="ru-RU" sz="1900" dirty="0"/>
              <a:t> бар. </a:t>
            </a:r>
            <a:r>
              <a:rPr lang="ru-RU" sz="1900" dirty="0" err="1"/>
              <a:t>Тұщы</a:t>
            </a:r>
            <a:r>
              <a:rPr lang="ru-RU" sz="1900" dirty="0"/>
              <a:t> су </a:t>
            </a:r>
            <a:r>
              <a:rPr lang="ru-RU" sz="1900" dirty="0" err="1"/>
              <a:t>жер</a:t>
            </a:r>
            <a:r>
              <a:rPr lang="ru-RU" sz="1900" dirty="0"/>
              <a:t> </a:t>
            </a:r>
            <a:r>
              <a:rPr lang="ru-RU" sz="1900" dirty="0" err="1"/>
              <a:t>үсті</a:t>
            </a:r>
            <a:r>
              <a:rPr lang="ru-RU" sz="1900" dirty="0"/>
              <a:t> </a:t>
            </a:r>
            <a:r>
              <a:rPr lang="ru-RU" sz="1900" dirty="0" err="1"/>
              <a:t>суларына</a:t>
            </a:r>
            <a:r>
              <a:rPr lang="ru-RU" sz="1900" dirty="0"/>
              <a:t>, </a:t>
            </a:r>
            <a:r>
              <a:rPr lang="ru-RU" sz="1900" dirty="0" err="1"/>
              <a:t>соның</a:t>
            </a:r>
            <a:r>
              <a:rPr lang="ru-RU" sz="1900" dirty="0"/>
              <a:t> </a:t>
            </a:r>
            <a:r>
              <a:rPr lang="ru-RU" sz="1900" dirty="0" err="1"/>
              <a:t>ішінде</a:t>
            </a:r>
            <a:r>
              <a:rPr lang="ru-RU" sz="1900" dirty="0"/>
              <a:t> </a:t>
            </a:r>
            <a:r>
              <a:rPr lang="ru-RU" sz="1900" dirty="0" err="1"/>
              <a:t>ағынды</a:t>
            </a:r>
            <a:r>
              <a:rPr lang="ru-RU" sz="1900" dirty="0"/>
              <a:t> </a:t>
            </a:r>
            <a:r>
              <a:rPr lang="ru-RU" sz="1900" dirty="0" err="1"/>
              <a:t>суларға</a:t>
            </a:r>
            <a:r>
              <a:rPr lang="ru-RU" sz="1900" dirty="0"/>
              <a:t> (</a:t>
            </a:r>
            <a:r>
              <a:rPr lang="ru-RU" sz="1900" dirty="0" err="1"/>
              <a:t>өзендер</a:t>
            </a:r>
            <a:r>
              <a:rPr lang="ru-RU" sz="1900" dirty="0"/>
              <a:t>, </a:t>
            </a:r>
            <a:r>
              <a:rPr lang="ru-RU" sz="1900" dirty="0" err="1"/>
              <a:t>бұлақтар</a:t>
            </a:r>
            <a:r>
              <a:rPr lang="ru-RU" sz="1900" dirty="0"/>
              <a:t>) </a:t>
            </a:r>
            <a:r>
              <a:rPr lang="ru-RU" sz="1900" dirty="0" err="1"/>
              <a:t>және</a:t>
            </a:r>
            <a:r>
              <a:rPr lang="ru-RU" sz="1900" dirty="0"/>
              <a:t> </a:t>
            </a:r>
            <a:r>
              <a:rPr lang="ru-RU" sz="1900" dirty="0" err="1"/>
              <a:t>тұрып</a:t>
            </a:r>
            <a:r>
              <a:rPr lang="ru-RU" sz="1900" dirty="0"/>
              <a:t> </a:t>
            </a:r>
            <a:r>
              <a:rPr lang="ru-RU" sz="1900" dirty="0" err="1"/>
              <a:t>қалған</a:t>
            </a:r>
            <a:r>
              <a:rPr lang="ru-RU" sz="1900" dirty="0"/>
              <a:t> </a:t>
            </a:r>
            <a:r>
              <a:rPr lang="ru-RU" sz="1900" dirty="0" err="1"/>
              <a:t>суларға</a:t>
            </a:r>
            <a:r>
              <a:rPr lang="ru-RU" sz="1900" dirty="0"/>
              <a:t> (</a:t>
            </a:r>
            <a:r>
              <a:rPr lang="ru-RU" sz="1900" dirty="0" err="1"/>
              <a:t>көлдер</a:t>
            </a:r>
            <a:r>
              <a:rPr lang="ru-RU" sz="1900" dirty="0"/>
              <a:t>, </a:t>
            </a:r>
            <a:r>
              <a:rPr lang="ru-RU" sz="1900" dirty="0" err="1"/>
              <a:t>тоғандар</a:t>
            </a:r>
            <a:r>
              <a:rPr lang="ru-RU" sz="1900" dirty="0"/>
              <a:t>, су </a:t>
            </a:r>
            <a:r>
              <a:rPr lang="ru-RU" sz="1900" dirty="0" err="1"/>
              <a:t>қоймалары</a:t>
            </a:r>
            <a:r>
              <a:rPr lang="ru-RU" sz="1900" dirty="0"/>
              <a:t>); </a:t>
            </a:r>
            <a:r>
              <a:rPr lang="ru-RU" sz="1900" dirty="0" err="1"/>
              <a:t>жер</a:t>
            </a:r>
            <a:r>
              <a:rPr lang="ru-RU" sz="1900" dirty="0"/>
              <a:t> </a:t>
            </a:r>
            <a:r>
              <a:rPr lang="ru-RU" sz="1900" dirty="0" err="1"/>
              <a:t>асты</a:t>
            </a:r>
            <a:r>
              <a:rPr lang="ru-RU" sz="1900" dirty="0"/>
              <a:t> </a:t>
            </a:r>
            <a:r>
              <a:rPr lang="ru-RU" sz="1900" dirty="0" err="1"/>
              <a:t>суларына</a:t>
            </a:r>
            <a:r>
              <a:rPr lang="ru-RU" sz="1900" dirty="0"/>
              <a:t> (</a:t>
            </a:r>
            <a:r>
              <a:rPr lang="ru-RU" sz="1900" dirty="0" err="1"/>
              <a:t>топырақ</a:t>
            </a:r>
            <a:r>
              <a:rPr lang="ru-RU" sz="1900" dirty="0"/>
              <a:t>, </a:t>
            </a:r>
            <a:r>
              <a:rPr lang="ru-RU" sz="1900" dirty="0" err="1"/>
              <a:t>жер</a:t>
            </a:r>
            <a:r>
              <a:rPr lang="ru-RU" sz="1900" dirty="0"/>
              <a:t> </a:t>
            </a:r>
            <a:r>
              <a:rPr lang="ru-RU" sz="1900" dirty="0" err="1"/>
              <a:t>асты</a:t>
            </a:r>
            <a:r>
              <a:rPr lang="ru-RU" sz="1900" dirty="0"/>
              <a:t> </a:t>
            </a:r>
            <a:r>
              <a:rPr lang="ru-RU" sz="1900" dirty="0" err="1"/>
              <a:t>сулары</a:t>
            </a:r>
            <a:r>
              <a:rPr lang="ru-RU" sz="1900" dirty="0"/>
              <a:t>, </a:t>
            </a:r>
            <a:r>
              <a:rPr lang="ru-RU" sz="1900" dirty="0" err="1"/>
              <a:t>артезиан</a:t>
            </a:r>
            <a:r>
              <a:rPr lang="ru-RU" sz="1900" dirty="0"/>
              <a:t> </a:t>
            </a:r>
            <a:r>
              <a:rPr lang="ru-RU" sz="1900" dirty="0" err="1"/>
              <a:t>суы</a:t>
            </a:r>
            <a:r>
              <a:rPr lang="ru-RU" sz="1900" dirty="0"/>
              <a:t>); </a:t>
            </a:r>
            <a:r>
              <a:rPr lang="ru-RU" sz="1900" dirty="0" err="1"/>
              <a:t>және</a:t>
            </a:r>
            <a:r>
              <a:rPr lang="ru-RU" sz="1900" dirty="0"/>
              <a:t> </a:t>
            </a:r>
            <a:r>
              <a:rPr lang="ru-RU" sz="1900" dirty="0" err="1"/>
              <a:t>атмосфералық</a:t>
            </a:r>
            <a:r>
              <a:rPr lang="ru-RU" sz="1900" dirty="0"/>
              <a:t> </a:t>
            </a:r>
            <a:r>
              <a:rPr lang="ru-RU" sz="1900" dirty="0" err="1"/>
              <a:t>суларға</a:t>
            </a:r>
            <a:r>
              <a:rPr lang="ru-RU" sz="1900" dirty="0"/>
              <a:t> (</a:t>
            </a:r>
            <a:r>
              <a:rPr lang="ru-RU" sz="1900" dirty="0" err="1"/>
              <a:t>жаңбыр</a:t>
            </a:r>
            <a:r>
              <a:rPr lang="ru-RU" sz="1900" dirty="0"/>
              <a:t>, </a:t>
            </a:r>
            <a:r>
              <a:rPr lang="ru-RU" sz="1900" dirty="0" err="1"/>
              <a:t>қар</a:t>
            </a:r>
            <a:r>
              <a:rPr lang="ru-RU" sz="1900" dirty="0"/>
              <a:t>) </a:t>
            </a:r>
            <a:r>
              <a:rPr lang="ru-RU" sz="1900" dirty="0" err="1"/>
              <a:t>бөлінеді</a:t>
            </a:r>
            <a:r>
              <a:rPr lang="ru-RU" sz="1900" dirty="0"/>
              <a:t>.</a:t>
            </a:r>
            <a:endParaRPr lang="ru-KZ" sz="1900" dirty="0"/>
          </a:p>
        </p:txBody>
      </p:sp>
      <p:pic>
        <p:nvPicPr>
          <p:cNvPr id="2050" name="Picture 2" descr="Общие колиформные бактерии в воде - исследование в лаборатории Нортест">
            <a:extLst>
              <a:ext uri="{FF2B5EF4-FFF2-40B4-BE49-F238E27FC236}">
                <a16:creationId xmlns:a16="http://schemas.microsoft.com/office/drawing/2014/main" id="{2D6994D6-F798-5985-4CC3-C51C732ADA6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48522" r="1452" b="1"/>
          <a:stretch>
            <a:fillRect/>
          </a:stretch>
        </p:blipFill>
        <p:spPr bwMode="auto">
          <a:xfrm>
            <a:off x="7675658" y="2093976"/>
            <a:ext cx="3941064" cy="40965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478226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C0ADE54-77A6-493C-6888-3C85E151A7BE}"/>
              </a:ext>
            </a:extLst>
          </p:cNvPr>
          <p:cNvSpPr>
            <a:spLocks noGrp="1"/>
          </p:cNvSpPr>
          <p:nvPr>
            <p:ph type="title"/>
          </p:nvPr>
        </p:nvSpPr>
        <p:spPr/>
        <p:txBody>
          <a:bodyPr>
            <a:normAutofit fontScale="90000"/>
          </a:bodyPr>
          <a:lstStyle/>
          <a:p>
            <a:r>
              <a:rPr lang="ru-RU" dirty="0" err="1"/>
              <a:t>Микробиологиялық</a:t>
            </a:r>
            <a:r>
              <a:rPr lang="ru-RU" dirty="0"/>
              <a:t> </a:t>
            </a:r>
            <a:r>
              <a:rPr lang="ru-RU" dirty="0" err="1"/>
              <a:t>және</a:t>
            </a:r>
            <a:r>
              <a:rPr lang="ru-RU" dirty="0"/>
              <a:t> </a:t>
            </a:r>
            <a:r>
              <a:rPr lang="ru-RU" dirty="0" err="1"/>
              <a:t>паразитологиялық</a:t>
            </a:r>
            <a:r>
              <a:rPr lang="ru-RU" dirty="0"/>
              <a:t> </a:t>
            </a:r>
            <a:r>
              <a:rPr lang="ru-RU" dirty="0" err="1"/>
              <a:t>көрсеткіштер</a:t>
            </a:r>
            <a:r>
              <a:rPr lang="ru-RU" dirty="0"/>
              <a:t> </a:t>
            </a:r>
            <a:r>
              <a:rPr lang="ru-RU" dirty="0" err="1"/>
              <a:t>бойынша</a:t>
            </a:r>
            <a:r>
              <a:rPr lang="ru-RU" dirty="0"/>
              <a:t> </a:t>
            </a:r>
            <a:r>
              <a:rPr lang="ru-RU" dirty="0" err="1"/>
              <a:t>ауыз</a:t>
            </a:r>
            <a:r>
              <a:rPr lang="ru-RU" dirty="0"/>
              <a:t> су </a:t>
            </a:r>
            <a:r>
              <a:rPr lang="ru-RU" dirty="0" err="1"/>
              <a:t>қауіпсіздігі</a:t>
            </a:r>
            <a:r>
              <a:rPr lang="ru-RU" dirty="0"/>
              <a:t> </a:t>
            </a:r>
            <a:r>
              <a:rPr lang="ru-RU" dirty="0" err="1"/>
              <a:t>стандарттары</a:t>
            </a:r>
            <a:endParaRPr lang="ru-KZ" dirty="0"/>
          </a:p>
        </p:txBody>
      </p:sp>
      <p:pic>
        <p:nvPicPr>
          <p:cNvPr id="6" name="Объект 5">
            <a:extLst>
              <a:ext uri="{FF2B5EF4-FFF2-40B4-BE49-F238E27FC236}">
                <a16:creationId xmlns:a16="http://schemas.microsoft.com/office/drawing/2014/main" id="{3CA2E692-EEF5-447B-629D-9B3E968FE2F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02658" y="1829291"/>
            <a:ext cx="8661111" cy="4513676"/>
          </a:xfrm>
          <a:prstGeom prst="rect">
            <a:avLst/>
          </a:prstGeom>
        </p:spPr>
      </p:pic>
    </p:spTree>
    <p:extLst>
      <p:ext uri="{BB962C8B-B14F-4D97-AF65-F5344CB8AC3E}">
        <p14:creationId xmlns:p14="http://schemas.microsoft.com/office/powerpoint/2010/main" val="7015939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44953CFF-9B22-1C0C-0C88-F2F7005D2FD2}"/>
              </a:ext>
            </a:extLst>
          </p:cNvPr>
          <p:cNvSpPr>
            <a:spLocks noGrp="1"/>
          </p:cNvSpPr>
          <p:nvPr>
            <p:ph idx="1"/>
          </p:nvPr>
        </p:nvSpPr>
        <p:spPr>
          <a:xfrm>
            <a:off x="838200" y="422787"/>
            <a:ext cx="10515600" cy="5754176"/>
          </a:xfrm>
        </p:spPr>
        <p:txBody>
          <a:bodyPr>
            <a:normAutofit fontScale="92500" lnSpcReduction="10000"/>
          </a:bodyPr>
          <a:lstStyle/>
          <a:p>
            <a:r>
              <a:rPr lang="ru-RU" dirty="0"/>
              <a:t>Суды </a:t>
            </a:r>
            <a:r>
              <a:rPr lang="ru-RU" dirty="0" err="1"/>
              <a:t>тазарту</a:t>
            </a:r>
            <a:r>
              <a:rPr lang="ru-RU" dirty="0"/>
              <a:t> </a:t>
            </a:r>
            <a:r>
              <a:rPr lang="ru-RU" dirty="0" err="1"/>
              <a:t>дәрежесіне</a:t>
            </a:r>
            <a:r>
              <a:rPr lang="ru-RU" dirty="0"/>
              <a:t> </a:t>
            </a:r>
            <a:r>
              <a:rPr lang="ru-RU" dirty="0" err="1"/>
              <a:t>және</a:t>
            </a:r>
            <a:r>
              <a:rPr lang="ru-RU" dirty="0"/>
              <a:t> </a:t>
            </a:r>
            <a:r>
              <a:rPr lang="ru-RU" dirty="0" err="1"/>
              <a:t>сумен</a:t>
            </a:r>
            <a:r>
              <a:rPr lang="ru-RU" dirty="0"/>
              <a:t> </a:t>
            </a:r>
            <a:r>
              <a:rPr lang="ru-RU" dirty="0" err="1"/>
              <a:t>жабдықтау</a:t>
            </a:r>
            <a:r>
              <a:rPr lang="ru-RU" dirty="0"/>
              <a:t> </a:t>
            </a:r>
            <a:r>
              <a:rPr lang="ru-RU" dirty="0" err="1"/>
              <a:t>жүйесінің</a:t>
            </a:r>
            <a:r>
              <a:rPr lang="ru-RU" dirty="0"/>
              <a:t> </a:t>
            </a:r>
            <a:r>
              <a:rPr lang="ru-RU" dirty="0" err="1"/>
              <a:t>жағдайына</a:t>
            </a:r>
            <a:r>
              <a:rPr lang="ru-RU" dirty="0"/>
              <a:t> </a:t>
            </a:r>
            <a:r>
              <a:rPr lang="ru-RU" dirty="0" err="1"/>
              <a:t>байланысты</a:t>
            </a:r>
            <a:r>
              <a:rPr lang="ru-RU" dirty="0"/>
              <a:t> </a:t>
            </a:r>
            <a:r>
              <a:rPr lang="ru-RU" dirty="0" err="1"/>
              <a:t>тұтынушылар</a:t>
            </a:r>
            <a:r>
              <a:rPr lang="ru-RU" dirty="0"/>
              <a:t> </a:t>
            </a:r>
            <a:r>
              <a:rPr lang="ru-RU" dirty="0" err="1"/>
              <a:t>ауыз</a:t>
            </a:r>
            <a:r>
              <a:rPr lang="ru-RU" dirty="0"/>
              <a:t> </a:t>
            </a:r>
            <a:r>
              <a:rPr lang="ru-RU" dirty="0" err="1"/>
              <a:t>суларында</a:t>
            </a:r>
            <a:r>
              <a:rPr lang="ru-RU" dirty="0"/>
              <a:t> </a:t>
            </a:r>
            <a:r>
              <a:rPr lang="ru-RU" dirty="0" err="1"/>
              <a:t>келесі</a:t>
            </a:r>
            <a:r>
              <a:rPr lang="ru-RU" dirty="0"/>
              <a:t> </a:t>
            </a:r>
            <a:r>
              <a:rPr lang="ru-RU" dirty="0" err="1"/>
              <a:t>қарапайымдыларға</a:t>
            </a:r>
            <a:r>
              <a:rPr lang="ru-RU" dirty="0"/>
              <a:t> </a:t>
            </a:r>
            <a:r>
              <a:rPr lang="ru-RU" dirty="0" err="1"/>
              <a:t>ұшырауы</a:t>
            </a:r>
            <a:r>
              <a:rPr lang="ru-RU" dirty="0"/>
              <a:t> </a:t>
            </a:r>
            <a:r>
              <a:rPr lang="ru-RU" dirty="0" err="1"/>
              <a:t>мүмкін</a:t>
            </a:r>
            <a:r>
              <a:rPr lang="ru-RU" dirty="0"/>
              <a:t>:</a:t>
            </a:r>
          </a:p>
          <a:p>
            <a:r>
              <a:rPr lang="ru-RU" b="1" i="1" dirty="0" err="1"/>
              <a:t>Талшықтылар</a:t>
            </a:r>
            <a:r>
              <a:rPr lang="ru-RU" b="1" i="1" dirty="0"/>
              <a:t>. </a:t>
            </a:r>
            <a:r>
              <a:rPr lang="ru-RU" dirty="0" err="1"/>
              <a:t>Көрнекті</a:t>
            </a:r>
            <a:r>
              <a:rPr lang="ru-RU" dirty="0"/>
              <a:t> </a:t>
            </a:r>
            <a:r>
              <a:rPr lang="ru-RU" dirty="0" err="1"/>
              <a:t>мысал</a:t>
            </a:r>
            <a:r>
              <a:rPr lang="ru-RU" dirty="0"/>
              <a:t> </a:t>
            </a:r>
            <a:r>
              <a:rPr lang="ru-RU" dirty="0" err="1"/>
              <a:t>ретінде</a:t>
            </a:r>
            <a:r>
              <a:rPr lang="ru-RU" dirty="0"/>
              <a:t> </a:t>
            </a:r>
            <a:r>
              <a:rPr lang="ru-RU" dirty="0" err="1"/>
              <a:t>лямблияны</a:t>
            </a:r>
            <a:r>
              <a:rPr lang="ru-RU" dirty="0"/>
              <a:t> </a:t>
            </a:r>
            <a:r>
              <a:rPr lang="ru-RU" dirty="0" err="1"/>
              <a:t>тудыратын</a:t>
            </a:r>
            <a:r>
              <a:rPr lang="ru-RU" dirty="0"/>
              <a:t> </a:t>
            </a:r>
            <a:r>
              <a:rPr lang="en-US" dirty="0"/>
              <a:t>Giardia lamblia-</a:t>
            </a:r>
            <a:r>
              <a:rPr lang="ru-RU" dirty="0" err="1"/>
              <a:t>ны</a:t>
            </a:r>
            <a:r>
              <a:rPr lang="ru-RU" dirty="0"/>
              <a:t> </a:t>
            </a:r>
            <a:r>
              <a:rPr lang="ru-RU" dirty="0" err="1"/>
              <a:t>айтуға</a:t>
            </a:r>
            <a:r>
              <a:rPr lang="ru-RU" dirty="0"/>
              <a:t> болады. Ол киста </a:t>
            </a:r>
            <a:r>
              <a:rPr lang="ru-RU" dirty="0" err="1"/>
              <a:t>түрінде</a:t>
            </a:r>
            <a:r>
              <a:rPr lang="ru-RU" dirty="0"/>
              <a:t> </a:t>
            </a:r>
            <a:r>
              <a:rPr lang="ru-RU" dirty="0" err="1"/>
              <a:t>өте</a:t>
            </a:r>
            <a:r>
              <a:rPr lang="ru-RU" dirty="0"/>
              <a:t> </a:t>
            </a:r>
            <a:r>
              <a:rPr lang="ru-RU" dirty="0" err="1"/>
              <a:t>тұрақты</a:t>
            </a:r>
            <a:r>
              <a:rPr lang="ru-RU" dirty="0"/>
              <a:t>, </a:t>
            </a:r>
            <a:r>
              <a:rPr lang="ru-RU" dirty="0" err="1"/>
              <a:t>бірақ</a:t>
            </a:r>
            <a:r>
              <a:rPr lang="ru-RU" dirty="0"/>
              <a:t> флокуляция </a:t>
            </a:r>
            <a:r>
              <a:rPr lang="ru-RU" dirty="0" err="1"/>
              <a:t>және</a:t>
            </a:r>
            <a:r>
              <a:rPr lang="ru-RU" dirty="0"/>
              <a:t> </a:t>
            </a:r>
            <a:r>
              <a:rPr lang="ru-RU" dirty="0" err="1"/>
              <a:t>механикалық</a:t>
            </a:r>
            <a:r>
              <a:rPr lang="ru-RU" dirty="0"/>
              <a:t> </a:t>
            </a:r>
            <a:r>
              <a:rPr lang="ru-RU" dirty="0" err="1"/>
              <a:t>сүзу</a:t>
            </a:r>
            <a:r>
              <a:rPr lang="ru-RU" dirty="0"/>
              <a:t> </a:t>
            </a:r>
            <a:r>
              <a:rPr lang="ru-RU" dirty="0" err="1"/>
              <a:t>арқылы</a:t>
            </a:r>
            <a:r>
              <a:rPr lang="ru-RU" dirty="0"/>
              <a:t> </a:t>
            </a:r>
            <a:r>
              <a:rPr lang="ru-RU" dirty="0" err="1"/>
              <a:t>жойылады</a:t>
            </a:r>
            <a:r>
              <a:rPr lang="ru-RU" dirty="0"/>
              <a:t>;</a:t>
            </a:r>
          </a:p>
          <a:p>
            <a:r>
              <a:rPr lang="ru-RU" b="1" i="1" dirty="0" err="1"/>
              <a:t>Амебалар</a:t>
            </a:r>
            <a:r>
              <a:rPr lang="ru-RU" b="1" i="1" dirty="0"/>
              <a:t>. </a:t>
            </a:r>
            <a:r>
              <a:rPr lang="ru-RU" dirty="0" err="1"/>
              <a:t>Оларға</a:t>
            </a:r>
            <a:r>
              <a:rPr lang="ru-RU" dirty="0"/>
              <a:t> </a:t>
            </a:r>
            <a:r>
              <a:rPr lang="ru-RU" dirty="0" err="1"/>
              <a:t>амебалық</a:t>
            </a:r>
            <a:r>
              <a:rPr lang="ru-RU" dirty="0"/>
              <a:t> дизентерия мен </a:t>
            </a:r>
            <a:r>
              <a:rPr lang="ru-RU" dirty="0" err="1"/>
              <a:t>менингоэнцефалиттің</a:t>
            </a:r>
            <a:r>
              <a:rPr lang="ru-RU" dirty="0"/>
              <a:t> </a:t>
            </a:r>
            <a:r>
              <a:rPr lang="ru-RU" dirty="0" err="1"/>
              <a:t>қоздырғыштары</a:t>
            </a:r>
            <a:r>
              <a:rPr lang="ru-RU" dirty="0"/>
              <a:t> </a:t>
            </a:r>
            <a:r>
              <a:rPr lang="ru-RU" dirty="0" err="1"/>
              <a:t>жатады</a:t>
            </a:r>
            <a:r>
              <a:rPr lang="ru-RU" dirty="0"/>
              <a:t>. </a:t>
            </a:r>
            <a:r>
              <a:rPr lang="ru-RU" dirty="0" err="1"/>
              <a:t>Амебаларға</a:t>
            </a:r>
            <a:r>
              <a:rPr lang="ru-RU" dirty="0"/>
              <a:t> </a:t>
            </a:r>
            <a:r>
              <a:rPr lang="ru-RU" dirty="0" err="1"/>
              <a:t>қарсы</a:t>
            </a:r>
            <a:r>
              <a:rPr lang="ru-RU" dirty="0"/>
              <a:t> </a:t>
            </a:r>
            <a:r>
              <a:rPr lang="ru-RU" dirty="0" err="1"/>
              <a:t>ең</a:t>
            </a:r>
            <a:r>
              <a:rPr lang="ru-RU" dirty="0"/>
              <a:t> </a:t>
            </a:r>
            <a:r>
              <a:rPr lang="ru-RU" dirty="0" err="1"/>
              <a:t>тиімді</a:t>
            </a:r>
            <a:r>
              <a:rPr lang="ru-RU" dirty="0"/>
              <a:t> </a:t>
            </a:r>
            <a:r>
              <a:rPr lang="ru-RU" dirty="0" err="1"/>
              <a:t>дезинфекциялау</a:t>
            </a:r>
            <a:r>
              <a:rPr lang="ru-RU" dirty="0"/>
              <a:t> </a:t>
            </a:r>
            <a:r>
              <a:rPr lang="ru-RU" dirty="0" err="1"/>
              <a:t>әдісі</a:t>
            </a:r>
            <a:r>
              <a:rPr lang="ru-RU" dirty="0"/>
              <a:t> - </a:t>
            </a:r>
            <a:r>
              <a:rPr lang="ru-RU" dirty="0" err="1"/>
              <a:t>озонмен</a:t>
            </a:r>
            <a:r>
              <a:rPr lang="ru-RU" dirty="0"/>
              <a:t> </a:t>
            </a:r>
            <a:r>
              <a:rPr lang="ru-RU" dirty="0" err="1"/>
              <a:t>өңдеу</a:t>
            </a:r>
            <a:r>
              <a:rPr lang="ru-RU" dirty="0"/>
              <a:t>;</a:t>
            </a:r>
          </a:p>
          <a:p>
            <a:r>
              <a:rPr lang="ru-RU" b="1" i="1" dirty="0" err="1"/>
              <a:t>Споровиктер</a:t>
            </a:r>
            <a:r>
              <a:rPr lang="ru-RU" dirty="0"/>
              <a:t>. </a:t>
            </a:r>
            <a:r>
              <a:rPr lang="ru-RU" dirty="0" err="1"/>
              <a:t>Бұлар</a:t>
            </a:r>
            <a:r>
              <a:rPr lang="ru-RU" dirty="0"/>
              <a:t> иммундық </a:t>
            </a:r>
            <a:r>
              <a:rPr lang="ru-RU" dirty="0" err="1"/>
              <a:t>жүйесі</a:t>
            </a:r>
            <a:r>
              <a:rPr lang="ru-RU" dirty="0"/>
              <a:t> </a:t>
            </a:r>
            <a:r>
              <a:rPr lang="ru-RU" dirty="0" err="1"/>
              <a:t>әлсіреген</a:t>
            </a:r>
            <a:r>
              <a:rPr lang="ru-RU" dirty="0"/>
              <a:t> </a:t>
            </a:r>
            <a:r>
              <a:rPr lang="ru-RU" dirty="0" err="1"/>
              <a:t>адамдар</a:t>
            </a:r>
            <a:r>
              <a:rPr lang="ru-RU" dirty="0"/>
              <a:t> </a:t>
            </a:r>
            <a:r>
              <a:rPr lang="ru-RU" dirty="0" err="1"/>
              <a:t>үшін</a:t>
            </a:r>
            <a:r>
              <a:rPr lang="ru-RU" dirty="0"/>
              <a:t> </a:t>
            </a:r>
            <a:r>
              <a:rPr lang="ru-RU" dirty="0" err="1"/>
              <a:t>қауіпті</a:t>
            </a:r>
            <a:r>
              <a:rPr lang="ru-RU" dirty="0"/>
              <a:t>, диарея, </a:t>
            </a:r>
            <a:r>
              <a:rPr lang="ru-RU" dirty="0" err="1"/>
              <a:t>қызба</a:t>
            </a:r>
            <a:r>
              <a:rPr lang="ru-RU" dirty="0"/>
              <a:t> </a:t>
            </a:r>
            <a:r>
              <a:rPr lang="ru-RU" dirty="0" err="1"/>
              <a:t>және</a:t>
            </a:r>
            <a:r>
              <a:rPr lang="ru-RU" dirty="0"/>
              <a:t> бас </a:t>
            </a:r>
            <a:r>
              <a:rPr lang="ru-RU" dirty="0" err="1"/>
              <a:t>ауруын</a:t>
            </a:r>
            <a:r>
              <a:rPr lang="ru-RU" dirty="0"/>
              <a:t> </a:t>
            </a:r>
            <a:r>
              <a:rPr lang="ru-RU" dirty="0" err="1"/>
              <a:t>тудырады</a:t>
            </a:r>
            <a:r>
              <a:rPr lang="ru-RU" dirty="0"/>
              <a:t>. </a:t>
            </a:r>
            <a:r>
              <a:rPr lang="ru-RU" dirty="0" err="1"/>
              <a:t>Ооциста</a:t>
            </a:r>
            <a:r>
              <a:rPr lang="ru-RU" dirty="0"/>
              <a:t> </a:t>
            </a:r>
            <a:r>
              <a:rPr lang="ru-RU" dirty="0" err="1"/>
              <a:t>түрінде</a:t>
            </a:r>
            <a:r>
              <a:rPr lang="ru-RU" dirty="0"/>
              <a:t> </a:t>
            </a:r>
            <a:r>
              <a:rPr lang="ru-RU" dirty="0" err="1"/>
              <a:t>олар</a:t>
            </a:r>
            <a:r>
              <a:rPr lang="ru-RU" dirty="0"/>
              <a:t> </a:t>
            </a:r>
            <a:r>
              <a:rPr lang="ru-RU" dirty="0" err="1"/>
              <a:t>хлормен</a:t>
            </a:r>
            <a:r>
              <a:rPr lang="ru-RU" dirty="0"/>
              <a:t> </a:t>
            </a:r>
            <a:r>
              <a:rPr lang="ru-RU" dirty="0" err="1"/>
              <a:t>өңдеуге</a:t>
            </a:r>
            <a:r>
              <a:rPr lang="ru-RU" dirty="0"/>
              <a:t> </a:t>
            </a:r>
            <a:r>
              <a:rPr lang="ru-RU" dirty="0" err="1"/>
              <a:t>төзімді</a:t>
            </a:r>
            <a:r>
              <a:rPr lang="ru-RU" dirty="0"/>
              <a:t>. </a:t>
            </a:r>
            <a:r>
              <a:rPr lang="ru-RU" dirty="0" err="1"/>
              <a:t>Олар</a:t>
            </a:r>
            <a:r>
              <a:rPr lang="ru-RU" dirty="0"/>
              <a:t> микро- </a:t>
            </a:r>
            <a:r>
              <a:rPr lang="ru-RU" dirty="0" err="1"/>
              <a:t>және</a:t>
            </a:r>
            <a:r>
              <a:rPr lang="ru-RU" dirty="0"/>
              <a:t> ультрафильтрация, </a:t>
            </a:r>
            <a:r>
              <a:rPr lang="ru-RU" dirty="0" err="1"/>
              <a:t>озондау</a:t>
            </a:r>
            <a:r>
              <a:rPr lang="ru-RU" dirty="0"/>
              <a:t> </a:t>
            </a:r>
            <a:r>
              <a:rPr lang="ru-RU" dirty="0" err="1"/>
              <a:t>және</a:t>
            </a:r>
            <a:r>
              <a:rPr lang="ru-RU" dirty="0"/>
              <a:t> </a:t>
            </a:r>
            <a:r>
              <a:rPr lang="ru-RU" dirty="0" err="1"/>
              <a:t>ультракүлгін</a:t>
            </a:r>
            <a:r>
              <a:rPr lang="ru-RU" dirty="0"/>
              <a:t> </a:t>
            </a:r>
            <a:r>
              <a:rPr lang="ru-RU" dirty="0" err="1"/>
              <a:t>сәулелену</a:t>
            </a:r>
            <a:r>
              <a:rPr lang="ru-RU" dirty="0"/>
              <a:t> </a:t>
            </a:r>
            <a:r>
              <a:rPr lang="ru-RU" dirty="0" err="1"/>
              <a:t>арқылы</a:t>
            </a:r>
            <a:r>
              <a:rPr lang="ru-RU" dirty="0"/>
              <a:t> </a:t>
            </a:r>
            <a:r>
              <a:rPr lang="ru-RU" dirty="0" err="1"/>
              <a:t>жойылады</a:t>
            </a:r>
            <a:r>
              <a:rPr lang="ru-RU" dirty="0"/>
              <a:t> - </a:t>
            </a:r>
            <a:r>
              <a:rPr lang="ru-RU" dirty="0" err="1"/>
              <a:t>мұның</a:t>
            </a:r>
            <a:r>
              <a:rPr lang="ru-RU" dirty="0"/>
              <a:t> </a:t>
            </a:r>
            <a:r>
              <a:rPr lang="ru-RU" dirty="0" err="1"/>
              <a:t>бәрі</a:t>
            </a:r>
            <a:r>
              <a:rPr lang="ru-RU" dirty="0"/>
              <a:t> </a:t>
            </a:r>
            <a:r>
              <a:rPr lang="ru-RU" dirty="0" err="1"/>
              <a:t>көп</a:t>
            </a:r>
            <a:r>
              <a:rPr lang="ru-RU" dirty="0"/>
              <a:t> </a:t>
            </a:r>
            <a:r>
              <a:rPr lang="ru-RU" dirty="0" err="1"/>
              <a:t>сатылы</a:t>
            </a:r>
            <a:r>
              <a:rPr lang="ru-RU" dirty="0"/>
              <a:t> </a:t>
            </a:r>
            <a:r>
              <a:rPr lang="ru-RU" dirty="0" err="1"/>
              <a:t>өңдеу</a:t>
            </a:r>
            <a:r>
              <a:rPr lang="ru-RU" dirty="0"/>
              <a:t> </a:t>
            </a:r>
            <a:r>
              <a:rPr lang="ru-RU" dirty="0" err="1"/>
              <a:t>процесінде</a:t>
            </a:r>
            <a:r>
              <a:rPr lang="ru-RU" dirty="0"/>
              <a:t>. </a:t>
            </a:r>
            <a:r>
              <a:rPr lang="ru-RU" dirty="0" err="1"/>
              <a:t>Спорозоймен</a:t>
            </a:r>
            <a:r>
              <a:rPr lang="ru-RU" dirty="0"/>
              <a:t> </a:t>
            </a:r>
            <a:r>
              <a:rPr lang="ru-RU" dirty="0" err="1"/>
              <a:t>күресудің</a:t>
            </a:r>
            <a:r>
              <a:rPr lang="ru-RU" dirty="0"/>
              <a:t> </a:t>
            </a:r>
            <a:r>
              <a:rPr lang="ru-RU" dirty="0" err="1"/>
              <a:t>ең</a:t>
            </a:r>
            <a:r>
              <a:rPr lang="ru-RU" dirty="0"/>
              <a:t> </a:t>
            </a:r>
            <a:r>
              <a:rPr lang="ru-RU" dirty="0" err="1"/>
              <a:t>сенімді</a:t>
            </a:r>
            <a:r>
              <a:rPr lang="ru-RU" dirty="0"/>
              <a:t> </a:t>
            </a:r>
            <a:r>
              <a:rPr lang="ru-RU" dirty="0" err="1"/>
              <a:t>әдісі</a:t>
            </a:r>
            <a:r>
              <a:rPr lang="ru-RU" dirty="0"/>
              <a:t> - </a:t>
            </a:r>
            <a:r>
              <a:rPr lang="ru-RU" dirty="0" err="1"/>
              <a:t>кері</a:t>
            </a:r>
            <a:r>
              <a:rPr lang="ru-RU" dirty="0"/>
              <a:t> осмос.</a:t>
            </a:r>
            <a:endParaRPr lang="ru-KZ" dirty="0"/>
          </a:p>
        </p:txBody>
      </p:sp>
    </p:spTree>
    <p:extLst>
      <p:ext uri="{BB962C8B-B14F-4D97-AF65-F5344CB8AC3E}">
        <p14:creationId xmlns:p14="http://schemas.microsoft.com/office/powerpoint/2010/main" val="22747605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Простейшие, встречающиеся в воде">
            <a:extLst>
              <a:ext uri="{FF2B5EF4-FFF2-40B4-BE49-F238E27FC236}">
                <a16:creationId xmlns:a16="http://schemas.microsoft.com/office/drawing/2014/main" id="{C93AF67D-CA66-DBC6-B3F3-C4B02260E30C}"/>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643467" y="757258"/>
            <a:ext cx="10905066" cy="53434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208982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79" name="Rectangle 3078">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8DDDE64F-4CDF-602D-859C-D81AF1F71E66}"/>
              </a:ext>
            </a:extLst>
          </p:cNvPr>
          <p:cNvSpPr>
            <a:spLocks noGrp="1"/>
          </p:cNvSpPr>
          <p:nvPr>
            <p:ph type="title"/>
          </p:nvPr>
        </p:nvSpPr>
        <p:spPr>
          <a:xfrm>
            <a:off x="572493" y="238539"/>
            <a:ext cx="11018520" cy="1434415"/>
          </a:xfrm>
        </p:spPr>
        <p:txBody>
          <a:bodyPr anchor="b">
            <a:normAutofit/>
          </a:bodyPr>
          <a:lstStyle/>
          <a:p>
            <a:r>
              <a:rPr lang="ru-RU" sz="4600"/>
              <a:t>Үнемі санитарлық және микробиологиялық бақылаудан өтеді: </a:t>
            </a:r>
            <a:endParaRPr lang="ru-KZ" sz="4600"/>
          </a:p>
        </p:txBody>
      </p:sp>
      <p:sp>
        <p:nvSpPr>
          <p:cNvPr id="3081"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sX0" fmla="*/ 0 w 10972800"/>
              <a:gd name="csY0" fmla="*/ 0 h 18288"/>
              <a:gd name="csX1" fmla="*/ 356616 w 10972800"/>
              <a:gd name="csY1" fmla="*/ 0 h 18288"/>
              <a:gd name="csX2" fmla="*/ 1042416 w 10972800"/>
              <a:gd name="csY2" fmla="*/ 0 h 18288"/>
              <a:gd name="csX3" fmla="*/ 1947672 w 10972800"/>
              <a:gd name="csY3" fmla="*/ 0 h 18288"/>
              <a:gd name="csX4" fmla="*/ 2633472 w 10972800"/>
              <a:gd name="csY4" fmla="*/ 0 h 18288"/>
              <a:gd name="csX5" fmla="*/ 2990088 w 10972800"/>
              <a:gd name="csY5" fmla="*/ 0 h 18288"/>
              <a:gd name="csX6" fmla="*/ 3456432 w 10972800"/>
              <a:gd name="csY6" fmla="*/ 0 h 18288"/>
              <a:gd name="csX7" fmla="*/ 4361688 w 10972800"/>
              <a:gd name="csY7" fmla="*/ 0 h 18288"/>
              <a:gd name="csX8" fmla="*/ 5266944 w 10972800"/>
              <a:gd name="csY8" fmla="*/ 0 h 18288"/>
              <a:gd name="csX9" fmla="*/ 6172200 w 10972800"/>
              <a:gd name="csY9" fmla="*/ 0 h 18288"/>
              <a:gd name="csX10" fmla="*/ 6528816 w 10972800"/>
              <a:gd name="csY10" fmla="*/ 0 h 18288"/>
              <a:gd name="csX11" fmla="*/ 7214616 w 10972800"/>
              <a:gd name="csY11" fmla="*/ 0 h 18288"/>
              <a:gd name="csX12" fmla="*/ 7790688 w 10972800"/>
              <a:gd name="csY12" fmla="*/ 0 h 18288"/>
              <a:gd name="csX13" fmla="*/ 8147304 w 10972800"/>
              <a:gd name="csY13" fmla="*/ 0 h 18288"/>
              <a:gd name="csX14" fmla="*/ 9052560 w 10972800"/>
              <a:gd name="csY14" fmla="*/ 0 h 18288"/>
              <a:gd name="csX15" fmla="*/ 9409176 w 10972800"/>
              <a:gd name="csY15" fmla="*/ 0 h 18288"/>
              <a:gd name="csX16" fmla="*/ 9765792 w 10972800"/>
              <a:gd name="csY16" fmla="*/ 0 h 18288"/>
              <a:gd name="csX17" fmla="*/ 10341864 w 10972800"/>
              <a:gd name="csY17" fmla="*/ 0 h 18288"/>
              <a:gd name="csX18" fmla="*/ 10972800 w 10972800"/>
              <a:gd name="csY18" fmla="*/ 0 h 18288"/>
              <a:gd name="csX19" fmla="*/ 10972800 w 10972800"/>
              <a:gd name="csY19" fmla="*/ 18288 h 18288"/>
              <a:gd name="csX20" fmla="*/ 10177272 w 10972800"/>
              <a:gd name="csY20" fmla="*/ 18288 h 18288"/>
              <a:gd name="csX21" fmla="*/ 9820656 w 10972800"/>
              <a:gd name="csY21" fmla="*/ 18288 h 18288"/>
              <a:gd name="csX22" fmla="*/ 9464040 w 10972800"/>
              <a:gd name="csY22" fmla="*/ 18288 h 18288"/>
              <a:gd name="csX23" fmla="*/ 8778240 w 10972800"/>
              <a:gd name="csY23" fmla="*/ 18288 h 18288"/>
              <a:gd name="csX24" fmla="*/ 8421624 w 10972800"/>
              <a:gd name="csY24" fmla="*/ 18288 h 18288"/>
              <a:gd name="csX25" fmla="*/ 7735824 w 10972800"/>
              <a:gd name="csY25" fmla="*/ 18288 h 18288"/>
              <a:gd name="csX26" fmla="*/ 6940296 w 10972800"/>
              <a:gd name="csY26" fmla="*/ 18288 h 18288"/>
              <a:gd name="csX27" fmla="*/ 6254496 w 10972800"/>
              <a:gd name="csY27" fmla="*/ 18288 h 18288"/>
              <a:gd name="csX28" fmla="*/ 5458968 w 10972800"/>
              <a:gd name="csY28" fmla="*/ 18288 h 18288"/>
              <a:gd name="csX29" fmla="*/ 4663440 w 10972800"/>
              <a:gd name="csY29" fmla="*/ 18288 h 18288"/>
              <a:gd name="csX30" fmla="*/ 4306824 w 10972800"/>
              <a:gd name="csY30" fmla="*/ 18288 h 18288"/>
              <a:gd name="csX31" fmla="*/ 3840480 w 10972800"/>
              <a:gd name="csY31" fmla="*/ 18288 h 18288"/>
              <a:gd name="csX32" fmla="*/ 3264408 w 10972800"/>
              <a:gd name="csY32" fmla="*/ 18288 h 18288"/>
              <a:gd name="csX33" fmla="*/ 2578608 w 10972800"/>
              <a:gd name="csY33" fmla="*/ 18288 h 18288"/>
              <a:gd name="csX34" fmla="*/ 1673352 w 10972800"/>
              <a:gd name="csY34" fmla="*/ 18288 h 18288"/>
              <a:gd name="csX35" fmla="*/ 877824 w 10972800"/>
              <a:gd name="csY35" fmla="*/ 18288 h 18288"/>
              <a:gd name="csX36" fmla="*/ 0 w 10972800"/>
              <a:gd name="csY36" fmla="*/ 18288 h 18288"/>
              <a:gd name="csX37" fmla="*/ 0 w 10972800"/>
              <a:gd name="csY37"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Объект 2">
            <a:extLst>
              <a:ext uri="{FF2B5EF4-FFF2-40B4-BE49-F238E27FC236}">
                <a16:creationId xmlns:a16="http://schemas.microsoft.com/office/drawing/2014/main" id="{9789D8DB-BD4E-D3F8-FD63-9CEB9C224238}"/>
              </a:ext>
            </a:extLst>
          </p:cNvPr>
          <p:cNvSpPr>
            <a:spLocks noGrp="1"/>
          </p:cNvSpPr>
          <p:nvPr>
            <p:ph idx="1"/>
          </p:nvPr>
        </p:nvSpPr>
        <p:spPr>
          <a:xfrm>
            <a:off x="572493" y="2071316"/>
            <a:ext cx="6713552" cy="4119172"/>
          </a:xfrm>
        </p:spPr>
        <p:txBody>
          <a:bodyPr anchor="t">
            <a:normAutofit/>
          </a:bodyPr>
          <a:lstStyle/>
          <a:p>
            <a:r>
              <a:rPr lang="ru-RU" sz="2200"/>
              <a:t>• Ауыз су: орталықтандырылған сумен жабдықтау және ашық су айдындарынан (өзендер, су қоймалары) немесе жер асты көздерінен (құдықтар, бұлақтар,) су алу арқылы жергілікті сумен жабдықтау. </a:t>
            </a:r>
          </a:p>
          <a:p>
            <a:r>
              <a:rPr lang="ru-RU" sz="2200"/>
              <a:t>• Бассейндерден су; медициналық және тұрмыстық мұз.</a:t>
            </a:r>
          </a:p>
          <a:p>
            <a:r>
              <a:rPr lang="ru-RU" sz="2200"/>
              <a:t> • Ағынды сулар: тұрмыстық және нәжістік, өнеркәсіптік, аралас (тұрмыстық және нәжістік және өнеркәсіптік), еріген және жаңбыр сулары.</a:t>
            </a:r>
            <a:endParaRPr lang="ru-KZ" sz="2200"/>
          </a:p>
        </p:txBody>
      </p:sp>
      <p:pic>
        <p:nvPicPr>
          <p:cNvPr id="3074" name="Picture 2" descr="Микрофлора воды: роль и значение в экосистеме водоемов | Нейросеть Бегемот">
            <a:extLst>
              <a:ext uri="{FF2B5EF4-FFF2-40B4-BE49-F238E27FC236}">
                <a16:creationId xmlns:a16="http://schemas.microsoft.com/office/drawing/2014/main" id="{6D827D0D-EEDA-88D7-FF2B-5C4400BE627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4702" r="20231" b="-1"/>
          <a:stretch>
            <a:fillRect/>
          </a:stretch>
        </p:blipFill>
        <p:spPr bwMode="auto">
          <a:xfrm>
            <a:off x="7675658" y="2093976"/>
            <a:ext cx="3941064" cy="40965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51669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2D46DCA2-9A9F-145D-7BD2-0B2C791A15A8}"/>
              </a:ext>
            </a:extLst>
          </p:cNvPr>
          <p:cNvSpPr>
            <a:spLocks noGrp="1"/>
          </p:cNvSpPr>
          <p:nvPr>
            <p:ph type="title"/>
          </p:nvPr>
        </p:nvSpPr>
        <p:spPr>
          <a:xfrm>
            <a:off x="838200" y="365125"/>
            <a:ext cx="10515600" cy="1325563"/>
          </a:xfrm>
        </p:spPr>
        <p:txBody>
          <a:bodyPr>
            <a:normAutofit/>
          </a:bodyPr>
          <a:lstStyle/>
          <a:p>
            <a:r>
              <a:rPr lang="ru-RU" sz="3800"/>
              <a:t>Суды санитарлық және микробиологиялық зерттеудің негіздері келесілер болып табылады:• </a:t>
            </a:r>
            <a:endParaRPr lang="ru-KZ" sz="380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Объект 2">
            <a:extLst>
              <a:ext uri="{FF2B5EF4-FFF2-40B4-BE49-F238E27FC236}">
                <a16:creationId xmlns:a16="http://schemas.microsoft.com/office/drawing/2014/main" id="{7B5289BA-07A7-6FAC-385C-CF82E9FBBBB4}"/>
              </a:ext>
            </a:extLst>
          </p:cNvPr>
          <p:cNvSpPr>
            <a:spLocks noGrp="1"/>
          </p:cNvSpPr>
          <p:nvPr>
            <p:ph idx="1"/>
          </p:nvPr>
        </p:nvSpPr>
        <p:spPr>
          <a:xfrm>
            <a:off x="838200" y="1929384"/>
            <a:ext cx="10515600" cy="4251960"/>
          </a:xfrm>
        </p:spPr>
        <p:txBody>
          <a:bodyPr>
            <a:normAutofit/>
          </a:bodyPr>
          <a:lstStyle/>
          <a:p>
            <a:r>
              <a:rPr lang="ru-RU" sz="1900"/>
              <a:t>Орталықтандырылған тұрмыстық және ауыз сумен жабдықтау көзін таңдау және оны мерзімді бақылау. </a:t>
            </a:r>
          </a:p>
          <a:p>
            <a:r>
              <a:rPr lang="ru-RU" sz="1900"/>
              <a:t>• Орталықтандырылған сумен жабдықтаудан ауыз суды зарарсыздандыру тиімділігін бақылау. </a:t>
            </a:r>
          </a:p>
          <a:p>
            <a:r>
              <a:rPr lang="ru-RU" sz="1900"/>
              <a:t>• Орталықтандырылған сумен жабдықтаудың жер асты көздерін (артезиан ұңғымалары, жер асты сулары және т.б.) бақылау.</a:t>
            </a:r>
          </a:p>
          <a:p>
            <a:r>
              <a:rPr lang="ru-RU" sz="1900"/>
              <a:t> • Жеке су пайдалану көздерінен (құдықтар, бұлақтар және т.б.) алынған судың жағдайы мен жарамдылығын анықтау. </a:t>
            </a:r>
          </a:p>
          <a:p>
            <a:r>
              <a:rPr lang="ru-RU" sz="1900"/>
              <a:t>• Ашық су қоймаларындағы судың санитарлық-эпидемиологиялық жағдайын бақылау. </a:t>
            </a:r>
          </a:p>
          <a:p>
            <a:r>
              <a:rPr lang="ru-RU" sz="1900"/>
              <a:t>• Бассейндердегі суды зарарсыздандыру тиімділігін бақылау. </a:t>
            </a:r>
          </a:p>
          <a:p>
            <a:r>
              <a:rPr lang="ru-RU" sz="1900"/>
              <a:t>• Ағынды сулардың сапасы мен тазарту дәрежесін тексеру. </a:t>
            </a:r>
          </a:p>
          <a:p>
            <a:r>
              <a:rPr lang="ru-RU" sz="1900"/>
              <a:t>• Су арқылы жұқпалы аурулардың өршуін зерттеу.</a:t>
            </a:r>
            <a:endParaRPr lang="ru-KZ" sz="1900"/>
          </a:p>
        </p:txBody>
      </p:sp>
    </p:spTree>
    <p:extLst>
      <p:ext uri="{BB962C8B-B14F-4D97-AF65-F5344CB8AC3E}">
        <p14:creationId xmlns:p14="http://schemas.microsoft.com/office/powerpoint/2010/main" val="27926192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27" name="Rectangle 5126">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29"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sX0" fmla="*/ 0 w 10972800"/>
              <a:gd name="csY0" fmla="*/ 0 h 18288"/>
              <a:gd name="csX1" fmla="*/ 356616 w 10972800"/>
              <a:gd name="csY1" fmla="*/ 0 h 18288"/>
              <a:gd name="csX2" fmla="*/ 1042416 w 10972800"/>
              <a:gd name="csY2" fmla="*/ 0 h 18288"/>
              <a:gd name="csX3" fmla="*/ 1947672 w 10972800"/>
              <a:gd name="csY3" fmla="*/ 0 h 18288"/>
              <a:gd name="csX4" fmla="*/ 2633472 w 10972800"/>
              <a:gd name="csY4" fmla="*/ 0 h 18288"/>
              <a:gd name="csX5" fmla="*/ 2990088 w 10972800"/>
              <a:gd name="csY5" fmla="*/ 0 h 18288"/>
              <a:gd name="csX6" fmla="*/ 3456432 w 10972800"/>
              <a:gd name="csY6" fmla="*/ 0 h 18288"/>
              <a:gd name="csX7" fmla="*/ 4361688 w 10972800"/>
              <a:gd name="csY7" fmla="*/ 0 h 18288"/>
              <a:gd name="csX8" fmla="*/ 5266944 w 10972800"/>
              <a:gd name="csY8" fmla="*/ 0 h 18288"/>
              <a:gd name="csX9" fmla="*/ 6172200 w 10972800"/>
              <a:gd name="csY9" fmla="*/ 0 h 18288"/>
              <a:gd name="csX10" fmla="*/ 6528816 w 10972800"/>
              <a:gd name="csY10" fmla="*/ 0 h 18288"/>
              <a:gd name="csX11" fmla="*/ 7214616 w 10972800"/>
              <a:gd name="csY11" fmla="*/ 0 h 18288"/>
              <a:gd name="csX12" fmla="*/ 7790688 w 10972800"/>
              <a:gd name="csY12" fmla="*/ 0 h 18288"/>
              <a:gd name="csX13" fmla="*/ 8147304 w 10972800"/>
              <a:gd name="csY13" fmla="*/ 0 h 18288"/>
              <a:gd name="csX14" fmla="*/ 9052560 w 10972800"/>
              <a:gd name="csY14" fmla="*/ 0 h 18288"/>
              <a:gd name="csX15" fmla="*/ 9409176 w 10972800"/>
              <a:gd name="csY15" fmla="*/ 0 h 18288"/>
              <a:gd name="csX16" fmla="*/ 9765792 w 10972800"/>
              <a:gd name="csY16" fmla="*/ 0 h 18288"/>
              <a:gd name="csX17" fmla="*/ 10341864 w 10972800"/>
              <a:gd name="csY17" fmla="*/ 0 h 18288"/>
              <a:gd name="csX18" fmla="*/ 10972800 w 10972800"/>
              <a:gd name="csY18" fmla="*/ 0 h 18288"/>
              <a:gd name="csX19" fmla="*/ 10972800 w 10972800"/>
              <a:gd name="csY19" fmla="*/ 18288 h 18288"/>
              <a:gd name="csX20" fmla="*/ 10177272 w 10972800"/>
              <a:gd name="csY20" fmla="*/ 18288 h 18288"/>
              <a:gd name="csX21" fmla="*/ 9820656 w 10972800"/>
              <a:gd name="csY21" fmla="*/ 18288 h 18288"/>
              <a:gd name="csX22" fmla="*/ 9464040 w 10972800"/>
              <a:gd name="csY22" fmla="*/ 18288 h 18288"/>
              <a:gd name="csX23" fmla="*/ 8778240 w 10972800"/>
              <a:gd name="csY23" fmla="*/ 18288 h 18288"/>
              <a:gd name="csX24" fmla="*/ 8421624 w 10972800"/>
              <a:gd name="csY24" fmla="*/ 18288 h 18288"/>
              <a:gd name="csX25" fmla="*/ 7735824 w 10972800"/>
              <a:gd name="csY25" fmla="*/ 18288 h 18288"/>
              <a:gd name="csX26" fmla="*/ 6940296 w 10972800"/>
              <a:gd name="csY26" fmla="*/ 18288 h 18288"/>
              <a:gd name="csX27" fmla="*/ 6254496 w 10972800"/>
              <a:gd name="csY27" fmla="*/ 18288 h 18288"/>
              <a:gd name="csX28" fmla="*/ 5458968 w 10972800"/>
              <a:gd name="csY28" fmla="*/ 18288 h 18288"/>
              <a:gd name="csX29" fmla="*/ 4663440 w 10972800"/>
              <a:gd name="csY29" fmla="*/ 18288 h 18288"/>
              <a:gd name="csX30" fmla="*/ 4306824 w 10972800"/>
              <a:gd name="csY30" fmla="*/ 18288 h 18288"/>
              <a:gd name="csX31" fmla="*/ 3840480 w 10972800"/>
              <a:gd name="csY31" fmla="*/ 18288 h 18288"/>
              <a:gd name="csX32" fmla="*/ 3264408 w 10972800"/>
              <a:gd name="csY32" fmla="*/ 18288 h 18288"/>
              <a:gd name="csX33" fmla="*/ 2578608 w 10972800"/>
              <a:gd name="csY33" fmla="*/ 18288 h 18288"/>
              <a:gd name="csX34" fmla="*/ 1673352 w 10972800"/>
              <a:gd name="csY34" fmla="*/ 18288 h 18288"/>
              <a:gd name="csX35" fmla="*/ 877824 w 10972800"/>
              <a:gd name="csY35" fmla="*/ 18288 h 18288"/>
              <a:gd name="csX36" fmla="*/ 0 w 10972800"/>
              <a:gd name="csY36" fmla="*/ 18288 h 18288"/>
              <a:gd name="csX37" fmla="*/ 0 w 10972800"/>
              <a:gd name="csY37"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Объект 2">
            <a:extLst>
              <a:ext uri="{FF2B5EF4-FFF2-40B4-BE49-F238E27FC236}">
                <a16:creationId xmlns:a16="http://schemas.microsoft.com/office/drawing/2014/main" id="{22F288C6-87BE-5A29-AD54-81966DC73E80}"/>
              </a:ext>
            </a:extLst>
          </p:cNvPr>
          <p:cNvSpPr>
            <a:spLocks noGrp="1"/>
          </p:cNvSpPr>
          <p:nvPr>
            <p:ph idx="1"/>
          </p:nvPr>
        </p:nvSpPr>
        <p:spPr>
          <a:xfrm>
            <a:off x="572493" y="2071316"/>
            <a:ext cx="6713552" cy="4119172"/>
          </a:xfrm>
        </p:spPr>
        <p:txBody>
          <a:bodyPr anchor="t">
            <a:normAutofit/>
          </a:bodyPr>
          <a:lstStyle/>
          <a:p>
            <a:r>
              <a:rPr lang="ru-RU" sz="2000"/>
              <a:t>Суды санитарлық-микробиологиялық тексеру ішек таяқшаларының ж</a:t>
            </a:r>
            <a:r>
              <a:rPr lang="kk-KZ" sz="2000"/>
              <a:t>алпы микроб саны</a:t>
            </a:r>
            <a:r>
              <a:rPr lang="ru-RU" sz="2000"/>
              <a:t>н (БГКП), </a:t>
            </a:r>
            <a:endParaRPr lang="kk-KZ" sz="2000"/>
          </a:p>
          <a:p>
            <a:r>
              <a:rPr lang="en-US" sz="2000"/>
              <a:t> </a:t>
            </a:r>
            <a:r>
              <a:rPr lang="ru-RU" sz="2000"/>
              <a:t>ішек таяқшаларының, энтерококктардың стафилококктардың және патогенді микроорганизмдердің (сальмонелла, тырысқақ вибриондары, лептоспироз және энтеровирустар) жалпы микробтық санын анықтайды. Су айдындарының санитарлық жағдайын бағалаудың қосымша критерийлері, соның ішінде энтерококк титрі, перфрингенститры және бактериофаг индексі әзірленді.</a:t>
            </a:r>
            <a:endParaRPr lang="ru-KZ" sz="2000"/>
          </a:p>
        </p:txBody>
      </p:sp>
      <p:pic>
        <p:nvPicPr>
          <p:cNvPr id="5122" name="Picture 2" descr="Что делать, если в воде обнаружены бактерии? | Блог UkrAqua">
            <a:extLst>
              <a:ext uri="{FF2B5EF4-FFF2-40B4-BE49-F238E27FC236}">
                <a16:creationId xmlns:a16="http://schemas.microsoft.com/office/drawing/2014/main" id="{FC37B78E-E0B1-40AD-BBC7-2EF0694860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3203" r="12776" b="-1"/>
          <a:stretch>
            <a:fillRect/>
          </a:stretch>
        </p:blipFill>
        <p:spPr bwMode="auto">
          <a:xfrm>
            <a:off x="7675658" y="2093976"/>
            <a:ext cx="3941064" cy="40965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774236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4ECBB64-A509-3857-E340-D86CF232AB66}"/>
              </a:ext>
            </a:extLst>
          </p:cNvPr>
          <p:cNvSpPr>
            <a:spLocks noGrp="1"/>
          </p:cNvSpPr>
          <p:nvPr>
            <p:ph type="title"/>
          </p:nvPr>
        </p:nvSpPr>
        <p:spPr/>
        <p:txBody>
          <a:bodyPr/>
          <a:lstStyle/>
          <a:p>
            <a:r>
              <a:rPr lang="ru-RU" dirty="0" err="1"/>
              <a:t>Микроорганизмдердің</a:t>
            </a:r>
            <a:r>
              <a:rPr lang="ru-RU" dirty="0"/>
              <a:t> </a:t>
            </a:r>
            <a:r>
              <a:rPr lang="ru-RU" dirty="0" err="1"/>
              <a:t>суқойма</a:t>
            </a:r>
            <a:r>
              <a:rPr lang="ru-RU" dirty="0"/>
              <a:t> </a:t>
            </a:r>
            <a:r>
              <a:rPr lang="ru-RU" dirty="0" err="1"/>
              <a:t>профилі</a:t>
            </a:r>
            <a:r>
              <a:rPr lang="ru-RU" dirty="0"/>
              <a:t> </a:t>
            </a:r>
            <a:r>
              <a:rPr lang="ru-RU" dirty="0" err="1"/>
              <a:t>бойынша</a:t>
            </a:r>
            <a:r>
              <a:rPr lang="ru-RU" dirty="0"/>
              <a:t> </a:t>
            </a:r>
            <a:r>
              <a:rPr lang="ru-RU" dirty="0" err="1"/>
              <a:t>таралуы</a:t>
            </a:r>
            <a:endParaRPr lang="ru-KZ" dirty="0"/>
          </a:p>
        </p:txBody>
      </p:sp>
      <p:pic>
        <p:nvPicPr>
          <p:cNvPr id="4" name="Picture 2">
            <a:extLst>
              <a:ext uri="{FF2B5EF4-FFF2-40B4-BE49-F238E27FC236}">
                <a16:creationId xmlns:a16="http://schemas.microsoft.com/office/drawing/2014/main" id="{E381DBC5-3F3E-0628-BC11-4DA54BED57BF}"/>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b="11928"/>
          <a:stretch>
            <a:fillRect/>
          </a:stretch>
        </p:blipFill>
        <p:spPr bwMode="auto">
          <a:xfrm>
            <a:off x="1936955" y="1592826"/>
            <a:ext cx="7757651" cy="4966417"/>
          </a:xfrm>
          <a:prstGeom prst="rect">
            <a:avLst/>
          </a:prstGeom>
          <a:noFill/>
          <a:ln>
            <a:noFill/>
          </a:ln>
          <a:effectLst/>
          <a:extLst>
            <a:ext uri="{909E8E84-426E-40DD-AFC4-6F175D3DCCD1}">
              <a14:hiddenFill xmlns:a14="http://schemas.microsoft.com/office/drawing/2010/main">
                <a:blipFill dpi="0" rotWithShape="0">
                  <a:blip/>
                  <a:srcRect b="11928"/>
                  <a:stretch>
                    <a:fillRect/>
                  </a:stretch>
                </a:blip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13504957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151" name="Rectangle 6150">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53"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sX0" fmla="*/ 0 w 10972800"/>
              <a:gd name="csY0" fmla="*/ 0 h 18288"/>
              <a:gd name="csX1" fmla="*/ 356616 w 10972800"/>
              <a:gd name="csY1" fmla="*/ 0 h 18288"/>
              <a:gd name="csX2" fmla="*/ 1042416 w 10972800"/>
              <a:gd name="csY2" fmla="*/ 0 h 18288"/>
              <a:gd name="csX3" fmla="*/ 1947672 w 10972800"/>
              <a:gd name="csY3" fmla="*/ 0 h 18288"/>
              <a:gd name="csX4" fmla="*/ 2633472 w 10972800"/>
              <a:gd name="csY4" fmla="*/ 0 h 18288"/>
              <a:gd name="csX5" fmla="*/ 2990088 w 10972800"/>
              <a:gd name="csY5" fmla="*/ 0 h 18288"/>
              <a:gd name="csX6" fmla="*/ 3456432 w 10972800"/>
              <a:gd name="csY6" fmla="*/ 0 h 18288"/>
              <a:gd name="csX7" fmla="*/ 4361688 w 10972800"/>
              <a:gd name="csY7" fmla="*/ 0 h 18288"/>
              <a:gd name="csX8" fmla="*/ 5266944 w 10972800"/>
              <a:gd name="csY8" fmla="*/ 0 h 18288"/>
              <a:gd name="csX9" fmla="*/ 6172200 w 10972800"/>
              <a:gd name="csY9" fmla="*/ 0 h 18288"/>
              <a:gd name="csX10" fmla="*/ 6528816 w 10972800"/>
              <a:gd name="csY10" fmla="*/ 0 h 18288"/>
              <a:gd name="csX11" fmla="*/ 7214616 w 10972800"/>
              <a:gd name="csY11" fmla="*/ 0 h 18288"/>
              <a:gd name="csX12" fmla="*/ 7790688 w 10972800"/>
              <a:gd name="csY12" fmla="*/ 0 h 18288"/>
              <a:gd name="csX13" fmla="*/ 8147304 w 10972800"/>
              <a:gd name="csY13" fmla="*/ 0 h 18288"/>
              <a:gd name="csX14" fmla="*/ 9052560 w 10972800"/>
              <a:gd name="csY14" fmla="*/ 0 h 18288"/>
              <a:gd name="csX15" fmla="*/ 9409176 w 10972800"/>
              <a:gd name="csY15" fmla="*/ 0 h 18288"/>
              <a:gd name="csX16" fmla="*/ 9765792 w 10972800"/>
              <a:gd name="csY16" fmla="*/ 0 h 18288"/>
              <a:gd name="csX17" fmla="*/ 10341864 w 10972800"/>
              <a:gd name="csY17" fmla="*/ 0 h 18288"/>
              <a:gd name="csX18" fmla="*/ 10972800 w 10972800"/>
              <a:gd name="csY18" fmla="*/ 0 h 18288"/>
              <a:gd name="csX19" fmla="*/ 10972800 w 10972800"/>
              <a:gd name="csY19" fmla="*/ 18288 h 18288"/>
              <a:gd name="csX20" fmla="*/ 10177272 w 10972800"/>
              <a:gd name="csY20" fmla="*/ 18288 h 18288"/>
              <a:gd name="csX21" fmla="*/ 9820656 w 10972800"/>
              <a:gd name="csY21" fmla="*/ 18288 h 18288"/>
              <a:gd name="csX22" fmla="*/ 9464040 w 10972800"/>
              <a:gd name="csY22" fmla="*/ 18288 h 18288"/>
              <a:gd name="csX23" fmla="*/ 8778240 w 10972800"/>
              <a:gd name="csY23" fmla="*/ 18288 h 18288"/>
              <a:gd name="csX24" fmla="*/ 8421624 w 10972800"/>
              <a:gd name="csY24" fmla="*/ 18288 h 18288"/>
              <a:gd name="csX25" fmla="*/ 7735824 w 10972800"/>
              <a:gd name="csY25" fmla="*/ 18288 h 18288"/>
              <a:gd name="csX26" fmla="*/ 6940296 w 10972800"/>
              <a:gd name="csY26" fmla="*/ 18288 h 18288"/>
              <a:gd name="csX27" fmla="*/ 6254496 w 10972800"/>
              <a:gd name="csY27" fmla="*/ 18288 h 18288"/>
              <a:gd name="csX28" fmla="*/ 5458968 w 10972800"/>
              <a:gd name="csY28" fmla="*/ 18288 h 18288"/>
              <a:gd name="csX29" fmla="*/ 4663440 w 10972800"/>
              <a:gd name="csY29" fmla="*/ 18288 h 18288"/>
              <a:gd name="csX30" fmla="*/ 4306824 w 10972800"/>
              <a:gd name="csY30" fmla="*/ 18288 h 18288"/>
              <a:gd name="csX31" fmla="*/ 3840480 w 10972800"/>
              <a:gd name="csY31" fmla="*/ 18288 h 18288"/>
              <a:gd name="csX32" fmla="*/ 3264408 w 10972800"/>
              <a:gd name="csY32" fmla="*/ 18288 h 18288"/>
              <a:gd name="csX33" fmla="*/ 2578608 w 10972800"/>
              <a:gd name="csY33" fmla="*/ 18288 h 18288"/>
              <a:gd name="csX34" fmla="*/ 1673352 w 10972800"/>
              <a:gd name="csY34" fmla="*/ 18288 h 18288"/>
              <a:gd name="csX35" fmla="*/ 877824 w 10972800"/>
              <a:gd name="csY35" fmla="*/ 18288 h 18288"/>
              <a:gd name="csX36" fmla="*/ 0 w 10972800"/>
              <a:gd name="csY36" fmla="*/ 18288 h 18288"/>
              <a:gd name="csX37" fmla="*/ 0 w 10972800"/>
              <a:gd name="csY37"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Объект 2">
            <a:extLst>
              <a:ext uri="{FF2B5EF4-FFF2-40B4-BE49-F238E27FC236}">
                <a16:creationId xmlns:a16="http://schemas.microsoft.com/office/drawing/2014/main" id="{EA01E431-F08F-343B-3743-476055816EBC}"/>
              </a:ext>
            </a:extLst>
          </p:cNvPr>
          <p:cNvSpPr>
            <a:spLocks noGrp="1"/>
          </p:cNvSpPr>
          <p:nvPr>
            <p:ph idx="1"/>
          </p:nvPr>
        </p:nvSpPr>
        <p:spPr>
          <a:xfrm>
            <a:off x="572493" y="2071316"/>
            <a:ext cx="6713552" cy="4119172"/>
          </a:xfrm>
        </p:spPr>
        <p:txBody>
          <a:bodyPr anchor="t">
            <a:normAutofit/>
          </a:bodyPr>
          <a:lstStyle/>
          <a:p>
            <a:r>
              <a:rPr lang="ru-RU" sz="2200"/>
              <a:t>Бактериялардың көптігі жағалауға жақын жерде, судың беткі қабаттарында ең жоғары және тереңдікке және жағалаудан алыстаған сайын азаяды. Бұл судағы органикалық заттардың және ластанудың болуына, су ағынының жылдамдығына, температураға, маусымға және басқа жағдайларға байланысты. Судағы микробтық популяциялар аутохтонды - қоршаған орта тудыратын ішкі - немесе аллохтонды - сырттан (ауадан, топырақтан немесе ағынды сулардан) енгізілуі мүмкін.</a:t>
            </a:r>
            <a:endParaRPr lang="ru-KZ" sz="2200"/>
          </a:p>
        </p:txBody>
      </p:sp>
      <p:pic>
        <p:nvPicPr>
          <p:cNvPr id="6146" name="Picture 2" descr="Заказать микробиологический анализ воды в Москве">
            <a:extLst>
              <a:ext uri="{FF2B5EF4-FFF2-40B4-BE49-F238E27FC236}">
                <a16:creationId xmlns:a16="http://schemas.microsoft.com/office/drawing/2014/main" id="{AB7E8CCF-7D09-553B-9A93-EB9AD99DED1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45552" r="12570"/>
          <a:stretch>
            <a:fillRect/>
          </a:stretch>
        </p:blipFill>
        <p:spPr bwMode="auto">
          <a:xfrm>
            <a:off x="7675658" y="2093976"/>
            <a:ext cx="3941064" cy="40965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876799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5BA0550-4E24-A408-B4A6-8DD19C12C157}"/>
              </a:ext>
            </a:extLst>
          </p:cNvPr>
          <p:cNvSpPr>
            <a:spLocks noGrp="1"/>
          </p:cNvSpPr>
          <p:nvPr>
            <p:ph type="title"/>
          </p:nvPr>
        </p:nvSpPr>
        <p:spPr/>
        <p:txBody>
          <a:bodyPr/>
          <a:lstStyle/>
          <a:p>
            <a:r>
              <a:rPr lang="ru-RU" dirty="0"/>
              <a:t>Су </a:t>
            </a:r>
            <a:r>
              <a:rPr lang="ru-RU" dirty="0" err="1"/>
              <a:t>микрофлорасын</a:t>
            </a:r>
            <a:r>
              <a:rPr lang="ru-RU" dirty="0"/>
              <a:t> </a:t>
            </a:r>
            <a:r>
              <a:rPr lang="ru-RU" dirty="0" err="1"/>
              <a:t>зерттеу</a:t>
            </a:r>
            <a:endParaRPr lang="ru-KZ" dirty="0"/>
          </a:p>
        </p:txBody>
      </p:sp>
      <p:sp>
        <p:nvSpPr>
          <p:cNvPr id="3" name="Объект 2">
            <a:extLst>
              <a:ext uri="{FF2B5EF4-FFF2-40B4-BE49-F238E27FC236}">
                <a16:creationId xmlns:a16="http://schemas.microsoft.com/office/drawing/2014/main" id="{19C738E8-535E-B56E-A053-38EBC55E3611}"/>
              </a:ext>
            </a:extLst>
          </p:cNvPr>
          <p:cNvSpPr>
            <a:spLocks noGrp="1"/>
          </p:cNvSpPr>
          <p:nvPr>
            <p:ph idx="1"/>
          </p:nvPr>
        </p:nvSpPr>
        <p:spPr>
          <a:xfrm>
            <a:off x="838200" y="1825625"/>
            <a:ext cx="5955890" cy="4351338"/>
          </a:xfrm>
        </p:spPr>
        <p:txBody>
          <a:bodyPr>
            <a:normAutofit fontScale="77500" lnSpcReduction="20000"/>
          </a:bodyPr>
          <a:lstStyle/>
          <a:p>
            <a:r>
              <a:rPr lang="ru-RU" dirty="0" err="1"/>
              <a:t>Микробиологтардың</a:t>
            </a:r>
            <a:r>
              <a:rPr lang="ru-RU" dirty="0"/>
              <a:t> </a:t>
            </a:r>
            <a:r>
              <a:rPr lang="ru-RU" dirty="0" err="1"/>
              <a:t>назарына</a:t>
            </a:r>
            <a:r>
              <a:rPr lang="ru-RU" dirty="0"/>
              <a:t> </a:t>
            </a:r>
            <a:r>
              <a:rPr lang="en-US" dirty="0"/>
              <a:t>Beggiatoa, </a:t>
            </a:r>
            <a:r>
              <a:rPr lang="en-US" dirty="0" err="1"/>
              <a:t>Thioploca</a:t>
            </a:r>
            <a:r>
              <a:rPr lang="en-US" dirty="0"/>
              <a:t>, </a:t>
            </a:r>
            <a:r>
              <a:rPr lang="en-US" dirty="0" err="1"/>
              <a:t>Crenothrix</a:t>
            </a:r>
            <a:r>
              <a:rPr lang="en-US" dirty="0"/>
              <a:t>, Sphaerotilus, </a:t>
            </a:r>
            <a:r>
              <a:rPr lang="en-US" dirty="0" err="1"/>
              <a:t>Gallionella</a:t>
            </a:r>
            <a:r>
              <a:rPr lang="en-US" dirty="0"/>
              <a:t>, </a:t>
            </a:r>
            <a:r>
              <a:rPr lang="en-US" dirty="0" err="1"/>
              <a:t>Leptothrix</a:t>
            </a:r>
            <a:r>
              <a:rPr lang="en-US" dirty="0"/>
              <a:t> </a:t>
            </a:r>
            <a:r>
              <a:rPr lang="ru-RU" dirty="0" err="1"/>
              <a:t>және</a:t>
            </a:r>
            <a:r>
              <a:rPr lang="ru-RU" dirty="0"/>
              <a:t> </a:t>
            </a:r>
            <a:r>
              <a:rPr lang="en-US" dirty="0" err="1"/>
              <a:t>Peloploca</a:t>
            </a:r>
            <a:r>
              <a:rPr lang="en-US" dirty="0"/>
              <a:t> </a:t>
            </a:r>
            <a:r>
              <a:rPr lang="ru-RU" dirty="0" err="1"/>
              <a:t>сияқты</a:t>
            </a:r>
            <a:r>
              <a:rPr lang="ru-RU" dirty="0"/>
              <a:t> </a:t>
            </a:r>
            <a:r>
              <a:rPr lang="ru-RU" dirty="0" err="1"/>
              <a:t>ірі</a:t>
            </a:r>
            <a:r>
              <a:rPr lang="ru-RU" dirty="0"/>
              <a:t> </a:t>
            </a:r>
            <a:r>
              <a:rPr lang="ru-RU" dirty="0" err="1"/>
              <a:t>жіпшелі</a:t>
            </a:r>
            <a:r>
              <a:rPr lang="ru-RU" dirty="0"/>
              <a:t> </a:t>
            </a:r>
            <a:r>
              <a:rPr lang="ru-RU" dirty="0" err="1"/>
              <a:t>бактериялар</a:t>
            </a:r>
            <a:r>
              <a:rPr lang="ru-RU" dirty="0"/>
              <a:t> </a:t>
            </a:r>
            <a:r>
              <a:rPr lang="ru-RU" dirty="0" err="1"/>
              <a:t>алғаш</a:t>
            </a:r>
            <a:r>
              <a:rPr lang="ru-RU" dirty="0"/>
              <a:t> </a:t>
            </a:r>
            <a:r>
              <a:rPr lang="ru-RU" dirty="0" err="1"/>
              <a:t>рет</a:t>
            </a:r>
            <a:r>
              <a:rPr lang="ru-RU" dirty="0"/>
              <a:t> </a:t>
            </a:r>
            <a:r>
              <a:rPr lang="ru-RU" dirty="0" err="1"/>
              <a:t>түсті</a:t>
            </a:r>
            <a:r>
              <a:rPr lang="ru-RU" dirty="0"/>
              <a:t>. </a:t>
            </a:r>
            <a:r>
              <a:rPr lang="ru-RU" dirty="0" err="1"/>
              <a:t>Олардың</a:t>
            </a:r>
            <a:r>
              <a:rPr lang="ru-RU" dirty="0"/>
              <a:t> </a:t>
            </a:r>
            <a:r>
              <a:rPr lang="ru-RU" dirty="0" err="1"/>
              <a:t>өсуі</a:t>
            </a:r>
            <a:r>
              <a:rPr lang="ru-RU" dirty="0"/>
              <a:t> </a:t>
            </a:r>
            <a:r>
              <a:rPr lang="ru-RU" dirty="0" err="1"/>
              <a:t>жаппай</a:t>
            </a:r>
            <a:r>
              <a:rPr lang="ru-RU" dirty="0"/>
              <a:t> </a:t>
            </a:r>
            <a:r>
              <a:rPr lang="ru-RU" dirty="0" err="1"/>
              <a:t>ластанумен</a:t>
            </a:r>
            <a:r>
              <a:rPr lang="ru-RU" dirty="0"/>
              <a:t>, </a:t>
            </a:r>
            <a:r>
              <a:rPr lang="ru-RU" dirty="0" err="1"/>
              <a:t>шымтезек</a:t>
            </a:r>
            <a:r>
              <a:rPr lang="ru-RU" dirty="0"/>
              <a:t> пен </a:t>
            </a:r>
            <a:r>
              <a:rPr lang="ru-RU" dirty="0" err="1"/>
              <a:t>төсеніштердің</a:t>
            </a:r>
            <a:r>
              <a:rPr lang="ru-RU" dirty="0"/>
              <a:t> </a:t>
            </a:r>
            <a:r>
              <a:rPr lang="ru-RU" dirty="0" err="1"/>
              <a:t>пайда</a:t>
            </a:r>
            <a:r>
              <a:rPr lang="ru-RU" dirty="0"/>
              <a:t> </a:t>
            </a:r>
            <a:r>
              <a:rPr lang="ru-RU" dirty="0" err="1"/>
              <a:t>болуымен</a:t>
            </a:r>
            <a:r>
              <a:rPr lang="ru-RU" dirty="0"/>
              <a:t> </a:t>
            </a:r>
            <a:r>
              <a:rPr lang="ru-RU" dirty="0" err="1"/>
              <a:t>және</a:t>
            </a:r>
            <a:r>
              <a:rPr lang="ru-RU" dirty="0"/>
              <a:t> </a:t>
            </a:r>
            <a:r>
              <a:rPr lang="ru-RU" dirty="0" err="1"/>
              <a:t>бактериялық</a:t>
            </a:r>
            <a:r>
              <a:rPr lang="ru-RU" dirty="0"/>
              <a:t> </a:t>
            </a:r>
            <a:r>
              <a:rPr lang="ru-RU" dirty="0" err="1"/>
              <a:t>бентостың</a:t>
            </a:r>
            <a:r>
              <a:rPr lang="ru-RU" dirty="0"/>
              <a:t> </a:t>
            </a:r>
            <a:r>
              <a:rPr lang="ru-RU" dirty="0" err="1"/>
              <a:t>пайда</a:t>
            </a:r>
            <a:r>
              <a:rPr lang="ru-RU" dirty="0"/>
              <a:t> </a:t>
            </a:r>
            <a:r>
              <a:rPr lang="ru-RU" dirty="0" err="1"/>
              <a:t>болуымен</a:t>
            </a:r>
            <a:r>
              <a:rPr lang="ru-RU" dirty="0"/>
              <a:t> </a:t>
            </a:r>
            <a:r>
              <a:rPr lang="ru-RU" dirty="0" err="1"/>
              <a:t>сипатталады</a:t>
            </a:r>
            <a:r>
              <a:rPr lang="ru-RU" dirty="0"/>
              <a:t>. Осы </a:t>
            </a:r>
            <a:r>
              <a:rPr lang="ru-RU" dirty="0" err="1"/>
              <a:t>уақытқа</a:t>
            </a:r>
            <a:r>
              <a:rPr lang="ru-RU" dirty="0"/>
              <a:t> </a:t>
            </a:r>
            <a:r>
              <a:rPr lang="ru-RU" dirty="0" err="1"/>
              <a:t>дейін</a:t>
            </a:r>
            <a:r>
              <a:rPr lang="ru-RU" dirty="0"/>
              <a:t> </a:t>
            </a:r>
            <a:r>
              <a:rPr lang="ru-RU" dirty="0" err="1"/>
              <a:t>мұндай</a:t>
            </a:r>
            <a:r>
              <a:rPr lang="ru-RU" dirty="0"/>
              <a:t> </a:t>
            </a:r>
            <a:r>
              <a:rPr lang="ru-RU" dirty="0" err="1"/>
              <a:t>организмдерді</a:t>
            </a:r>
            <a:r>
              <a:rPr lang="ru-RU" dirty="0"/>
              <a:t> </a:t>
            </a:r>
            <a:r>
              <a:rPr lang="ru-RU" dirty="0" err="1"/>
              <a:t>зертханада</a:t>
            </a:r>
            <a:r>
              <a:rPr lang="ru-RU" dirty="0"/>
              <a:t> </a:t>
            </a:r>
            <a:r>
              <a:rPr lang="ru-RU" dirty="0" err="1"/>
              <a:t>өсіру</a:t>
            </a:r>
            <a:r>
              <a:rPr lang="ru-RU" dirty="0"/>
              <a:t> </a:t>
            </a:r>
            <a:r>
              <a:rPr lang="ru-RU" dirty="0" err="1"/>
              <a:t>қиын</a:t>
            </a:r>
            <a:r>
              <a:rPr lang="ru-RU" dirty="0"/>
              <a:t> </a:t>
            </a:r>
            <a:r>
              <a:rPr lang="ru-RU" dirty="0" err="1"/>
              <a:t>болды</a:t>
            </a:r>
            <a:r>
              <a:rPr lang="ru-RU" dirty="0"/>
              <a:t>. </a:t>
            </a:r>
            <a:r>
              <a:rPr lang="ru-RU" dirty="0" err="1"/>
              <a:t>Оларды</a:t>
            </a:r>
            <a:r>
              <a:rPr lang="ru-RU" dirty="0"/>
              <a:t> </a:t>
            </a:r>
            <a:r>
              <a:rPr lang="ru-RU" dirty="0" err="1"/>
              <a:t>көк-жасыл</a:t>
            </a:r>
            <a:r>
              <a:rPr lang="ru-RU" dirty="0"/>
              <a:t> </a:t>
            </a:r>
            <a:r>
              <a:rPr lang="ru-RU" dirty="0" err="1"/>
              <a:t>балдырлармен</a:t>
            </a:r>
            <a:r>
              <a:rPr lang="ru-RU" dirty="0"/>
              <a:t> (</a:t>
            </a:r>
            <a:r>
              <a:rPr lang="ru-RU" dirty="0" err="1"/>
              <a:t>цианобактериялармен</a:t>
            </a:r>
            <a:r>
              <a:rPr lang="ru-RU" dirty="0"/>
              <a:t>) </a:t>
            </a:r>
            <a:r>
              <a:rPr lang="ru-RU" dirty="0" err="1"/>
              <a:t>бірге</a:t>
            </a:r>
            <a:r>
              <a:rPr lang="ru-RU" dirty="0"/>
              <a:t> микроскоп </a:t>
            </a:r>
            <a:r>
              <a:rPr lang="ru-RU" dirty="0" err="1"/>
              <a:t>астында</a:t>
            </a:r>
            <a:r>
              <a:rPr lang="ru-RU" dirty="0"/>
              <a:t> </a:t>
            </a:r>
            <a:r>
              <a:rPr lang="ru-RU" dirty="0" err="1"/>
              <a:t>өздерінің</a:t>
            </a:r>
            <a:r>
              <a:rPr lang="ru-RU" dirty="0"/>
              <a:t> </a:t>
            </a:r>
            <a:r>
              <a:rPr lang="ru-RU" dirty="0" err="1"/>
              <a:t>тән</a:t>
            </a:r>
            <a:r>
              <a:rPr lang="ru-RU" dirty="0"/>
              <a:t> </a:t>
            </a:r>
            <a:r>
              <a:rPr lang="ru-RU" dirty="0" err="1"/>
              <a:t>морфологиясы</a:t>
            </a:r>
            <a:r>
              <a:rPr lang="ru-RU" dirty="0"/>
              <a:t> </a:t>
            </a:r>
            <a:r>
              <a:rPr lang="ru-RU" dirty="0" err="1"/>
              <a:t>бойынша</a:t>
            </a:r>
            <a:r>
              <a:rPr lang="ru-RU" dirty="0"/>
              <a:t> </a:t>
            </a:r>
            <a:r>
              <a:rPr lang="ru-RU" dirty="0" err="1"/>
              <a:t>оңай</a:t>
            </a:r>
            <a:r>
              <a:rPr lang="ru-RU" dirty="0"/>
              <a:t> </a:t>
            </a:r>
            <a:r>
              <a:rPr lang="ru-RU" dirty="0" err="1"/>
              <a:t>анықтауға</a:t>
            </a:r>
            <a:r>
              <a:rPr lang="ru-RU" dirty="0"/>
              <a:t> болады </a:t>
            </a:r>
            <a:r>
              <a:rPr lang="ru-RU" dirty="0" err="1"/>
              <a:t>және</a:t>
            </a:r>
            <a:r>
              <a:rPr lang="ru-RU" dirty="0"/>
              <a:t> су </a:t>
            </a:r>
            <a:r>
              <a:rPr lang="ru-RU" dirty="0" err="1"/>
              <a:t>айдынының</a:t>
            </a:r>
            <a:r>
              <a:rPr lang="ru-RU" dirty="0"/>
              <a:t> </a:t>
            </a:r>
            <a:r>
              <a:rPr lang="ru-RU" dirty="0" err="1"/>
              <a:t>жағдайын</a:t>
            </a:r>
            <a:r>
              <a:rPr lang="ru-RU" dirty="0"/>
              <a:t> </a:t>
            </a:r>
            <a:r>
              <a:rPr lang="ru-RU" dirty="0" err="1"/>
              <a:t>сипаттайтын</a:t>
            </a:r>
            <a:r>
              <a:rPr lang="ru-RU" dirty="0"/>
              <a:t> </a:t>
            </a:r>
            <a:r>
              <a:rPr lang="ru-RU" dirty="0" err="1"/>
              <a:t>индикаторлық</a:t>
            </a:r>
            <a:r>
              <a:rPr lang="ru-RU" dirty="0"/>
              <a:t> </a:t>
            </a:r>
            <a:r>
              <a:rPr lang="ru-RU" dirty="0" err="1"/>
              <a:t>түрлер</a:t>
            </a:r>
            <a:r>
              <a:rPr lang="ru-RU" dirty="0"/>
              <a:t> </a:t>
            </a:r>
            <a:r>
              <a:rPr lang="ru-RU" dirty="0" err="1"/>
              <a:t>ретінде</a:t>
            </a:r>
            <a:r>
              <a:rPr lang="ru-RU" dirty="0"/>
              <a:t> </a:t>
            </a:r>
            <a:r>
              <a:rPr lang="ru-RU" dirty="0" err="1"/>
              <a:t>қызмет</a:t>
            </a:r>
            <a:r>
              <a:rPr lang="ru-RU" dirty="0"/>
              <a:t> </a:t>
            </a:r>
            <a:r>
              <a:rPr lang="ru-RU" dirty="0" err="1"/>
              <a:t>етеді</a:t>
            </a:r>
            <a:r>
              <a:rPr lang="ru-RU" dirty="0"/>
              <a:t>.</a:t>
            </a:r>
            <a:endParaRPr lang="ru-KZ" dirty="0"/>
          </a:p>
        </p:txBody>
      </p:sp>
      <p:pic>
        <p:nvPicPr>
          <p:cNvPr id="4" name="Picture 5">
            <a:extLst>
              <a:ext uri="{FF2B5EF4-FFF2-40B4-BE49-F238E27FC236}">
                <a16:creationId xmlns:a16="http://schemas.microsoft.com/office/drawing/2014/main" id="{0DD0C0FC-5B34-F3E4-988E-A2C765A85CC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65524" y="1453151"/>
            <a:ext cx="2019300" cy="1906588"/>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5" name="Picture 3">
            <a:extLst>
              <a:ext uri="{FF2B5EF4-FFF2-40B4-BE49-F238E27FC236}">
                <a16:creationId xmlns:a16="http://schemas.microsoft.com/office/drawing/2014/main" id="{692EC2C8-7126-20CE-C6A4-FB3F15D409E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77418" y="4318588"/>
            <a:ext cx="2195512" cy="155892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7" name="TextBox 6">
            <a:extLst>
              <a:ext uri="{FF2B5EF4-FFF2-40B4-BE49-F238E27FC236}">
                <a16:creationId xmlns:a16="http://schemas.microsoft.com/office/drawing/2014/main" id="{6A2B13C5-5A9A-37C0-67EC-667BCE04B0C0}"/>
              </a:ext>
            </a:extLst>
          </p:cNvPr>
          <p:cNvSpPr txBox="1"/>
          <p:nvPr/>
        </p:nvSpPr>
        <p:spPr>
          <a:xfrm>
            <a:off x="7548101" y="3429000"/>
            <a:ext cx="3975305" cy="646331"/>
          </a:xfrm>
          <a:prstGeom prst="rect">
            <a:avLst/>
          </a:prstGeom>
          <a:noFill/>
        </p:spPr>
        <p:txBody>
          <a:bodyPr wrap="square">
            <a:spAutoFit/>
          </a:bodyPr>
          <a:lstStyle/>
          <a:p>
            <a:r>
              <a:rPr lang="kk-KZ" dirty="0"/>
              <a:t>Су асты </a:t>
            </a:r>
            <a:r>
              <a:rPr lang="ru-KZ" dirty="0" err="1"/>
              <a:t>бактериялар</a:t>
            </a:r>
            <a:r>
              <a:rPr lang="kk-KZ" dirty="0"/>
              <a:t>ы</a:t>
            </a:r>
          </a:p>
          <a:p>
            <a:r>
              <a:rPr lang="ru-KZ" dirty="0"/>
              <a:t> </a:t>
            </a:r>
            <a:r>
              <a:rPr lang="ru-KZ" dirty="0" err="1"/>
              <a:t>Crenothrix</a:t>
            </a:r>
            <a:r>
              <a:rPr lang="ru-KZ" dirty="0"/>
              <a:t>, </a:t>
            </a:r>
            <a:r>
              <a:rPr lang="ru-KZ" dirty="0" err="1"/>
              <a:t>Thioploca</a:t>
            </a:r>
            <a:endParaRPr lang="ru-KZ" dirty="0"/>
          </a:p>
        </p:txBody>
      </p:sp>
    </p:spTree>
    <p:extLst>
      <p:ext uri="{BB962C8B-B14F-4D97-AF65-F5344CB8AC3E}">
        <p14:creationId xmlns:p14="http://schemas.microsoft.com/office/powerpoint/2010/main" val="23998361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75" name="Rectangle 7174">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77"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sX0" fmla="*/ 0 w 10972800"/>
              <a:gd name="csY0" fmla="*/ 0 h 18288"/>
              <a:gd name="csX1" fmla="*/ 356616 w 10972800"/>
              <a:gd name="csY1" fmla="*/ 0 h 18288"/>
              <a:gd name="csX2" fmla="*/ 1042416 w 10972800"/>
              <a:gd name="csY2" fmla="*/ 0 h 18288"/>
              <a:gd name="csX3" fmla="*/ 1947672 w 10972800"/>
              <a:gd name="csY3" fmla="*/ 0 h 18288"/>
              <a:gd name="csX4" fmla="*/ 2633472 w 10972800"/>
              <a:gd name="csY4" fmla="*/ 0 h 18288"/>
              <a:gd name="csX5" fmla="*/ 2990088 w 10972800"/>
              <a:gd name="csY5" fmla="*/ 0 h 18288"/>
              <a:gd name="csX6" fmla="*/ 3456432 w 10972800"/>
              <a:gd name="csY6" fmla="*/ 0 h 18288"/>
              <a:gd name="csX7" fmla="*/ 4361688 w 10972800"/>
              <a:gd name="csY7" fmla="*/ 0 h 18288"/>
              <a:gd name="csX8" fmla="*/ 5266944 w 10972800"/>
              <a:gd name="csY8" fmla="*/ 0 h 18288"/>
              <a:gd name="csX9" fmla="*/ 6172200 w 10972800"/>
              <a:gd name="csY9" fmla="*/ 0 h 18288"/>
              <a:gd name="csX10" fmla="*/ 6528816 w 10972800"/>
              <a:gd name="csY10" fmla="*/ 0 h 18288"/>
              <a:gd name="csX11" fmla="*/ 7214616 w 10972800"/>
              <a:gd name="csY11" fmla="*/ 0 h 18288"/>
              <a:gd name="csX12" fmla="*/ 7790688 w 10972800"/>
              <a:gd name="csY12" fmla="*/ 0 h 18288"/>
              <a:gd name="csX13" fmla="*/ 8147304 w 10972800"/>
              <a:gd name="csY13" fmla="*/ 0 h 18288"/>
              <a:gd name="csX14" fmla="*/ 9052560 w 10972800"/>
              <a:gd name="csY14" fmla="*/ 0 h 18288"/>
              <a:gd name="csX15" fmla="*/ 9409176 w 10972800"/>
              <a:gd name="csY15" fmla="*/ 0 h 18288"/>
              <a:gd name="csX16" fmla="*/ 9765792 w 10972800"/>
              <a:gd name="csY16" fmla="*/ 0 h 18288"/>
              <a:gd name="csX17" fmla="*/ 10341864 w 10972800"/>
              <a:gd name="csY17" fmla="*/ 0 h 18288"/>
              <a:gd name="csX18" fmla="*/ 10972800 w 10972800"/>
              <a:gd name="csY18" fmla="*/ 0 h 18288"/>
              <a:gd name="csX19" fmla="*/ 10972800 w 10972800"/>
              <a:gd name="csY19" fmla="*/ 18288 h 18288"/>
              <a:gd name="csX20" fmla="*/ 10177272 w 10972800"/>
              <a:gd name="csY20" fmla="*/ 18288 h 18288"/>
              <a:gd name="csX21" fmla="*/ 9820656 w 10972800"/>
              <a:gd name="csY21" fmla="*/ 18288 h 18288"/>
              <a:gd name="csX22" fmla="*/ 9464040 w 10972800"/>
              <a:gd name="csY22" fmla="*/ 18288 h 18288"/>
              <a:gd name="csX23" fmla="*/ 8778240 w 10972800"/>
              <a:gd name="csY23" fmla="*/ 18288 h 18288"/>
              <a:gd name="csX24" fmla="*/ 8421624 w 10972800"/>
              <a:gd name="csY24" fmla="*/ 18288 h 18288"/>
              <a:gd name="csX25" fmla="*/ 7735824 w 10972800"/>
              <a:gd name="csY25" fmla="*/ 18288 h 18288"/>
              <a:gd name="csX26" fmla="*/ 6940296 w 10972800"/>
              <a:gd name="csY26" fmla="*/ 18288 h 18288"/>
              <a:gd name="csX27" fmla="*/ 6254496 w 10972800"/>
              <a:gd name="csY27" fmla="*/ 18288 h 18288"/>
              <a:gd name="csX28" fmla="*/ 5458968 w 10972800"/>
              <a:gd name="csY28" fmla="*/ 18288 h 18288"/>
              <a:gd name="csX29" fmla="*/ 4663440 w 10972800"/>
              <a:gd name="csY29" fmla="*/ 18288 h 18288"/>
              <a:gd name="csX30" fmla="*/ 4306824 w 10972800"/>
              <a:gd name="csY30" fmla="*/ 18288 h 18288"/>
              <a:gd name="csX31" fmla="*/ 3840480 w 10972800"/>
              <a:gd name="csY31" fmla="*/ 18288 h 18288"/>
              <a:gd name="csX32" fmla="*/ 3264408 w 10972800"/>
              <a:gd name="csY32" fmla="*/ 18288 h 18288"/>
              <a:gd name="csX33" fmla="*/ 2578608 w 10972800"/>
              <a:gd name="csY33" fmla="*/ 18288 h 18288"/>
              <a:gd name="csX34" fmla="*/ 1673352 w 10972800"/>
              <a:gd name="csY34" fmla="*/ 18288 h 18288"/>
              <a:gd name="csX35" fmla="*/ 877824 w 10972800"/>
              <a:gd name="csY35" fmla="*/ 18288 h 18288"/>
              <a:gd name="csX36" fmla="*/ 0 w 10972800"/>
              <a:gd name="csY36" fmla="*/ 18288 h 18288"/>
              <a:gd name="csX37" fmla="*/ 0 w 10972800"/>
              <a:gd name="csY37"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Объект 2">
            <a:extLst>
              <a:ext uri="{FF2B5EF4-FFF2-40B4-BE49-F238E27FC236}">
                <a16:creationId xmlns:a16="http://schemas.microsoft.com/office/drawing/2014/main" id="{886E61EA-D477-09DE-1E17-83916C6567DC}"/>
              </a:ext>
            </a:extLst>
          </p:cNvPr>
          <p:cNvSpPr>
            <a:spLocks noGrp="1"/>
          </p:cNvSpPr>
          <p:nvPr>
            <p:ph idx="1"/>
          </p:nvPr>
        </p:nvSpPr>
        <p:spPr>
          <a:xfrm>
            <a:off x="572493" y="2071316"/>
            <a:ext cx="6713552" cy="4119172"/>
          </a:xfrm>
        </p:spPr>
        <p:txBody>
          <a:bodyPr anchor="t">
            <a:normAutofit/>
          </a:bodyPr>
          <a:lstStyle/>
          <a:p>
            <a:r>
              <a:rPr lang="ru-RU" sz="2200"/>
              <a:t>Бұл организмдердің сипаттамасы су микрофлорасы туралы кең ауқымды білімге үлес қосты. С.Н. Виноградский топырақтағы микроскопиялық бактерияларды санауды қолданғаннан кейін, судағы бактерияларды сандық санау кезеңі басталды. Бастапқыда су заттық шынының бетіндегі цилиндрде жай ғана буландырылды.</a:t>
            </a:r>
            <a:endParaRPr lang="ru-KZ" sz="2200"/>
          </a:p>
        </p:txBody>
      </p:sp>
      <p:pic>
        <p:nvPicPr>
          <p:cNvPr id="7170" name="Picture 2" descr="Бактериологический анализ воды на микробиологию">
            <a:extLst>
              <a:ext uri="{FF2B5EF4-FFF2-40B4-BE49-F238E27FC236}">
                <a16:creationId xmlns:a16="http://schemas.microsoft.com/office/drawing/2014/main" id="{6FBFA7C7-958F-80DC-835B-83042042150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3796" b="2"/>
          <a:stretch>
            <a:fillRect/>
          </a:stretch>
        </p:blipFill>
        <p:spPr bwMode="auto">
          <a:xfrm>
            <a:off x="7675658" y="2093976"/>
            <a:ext cx="3941064" cy="40965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06167654"/>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Стандартная">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110</TotalTime>
  <Words>1298</Words>
  <Application>Microsoft Office PowerPoint</Application>
  <PresentationFormat>Широкоэкранный</PresentationFormat>
  <Paragraphs>52</Paragraphs>
  <Slides>22</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22</vt:i4>
      </vt:variant>
    </vt:vector>
  </HeadingPairs>
  <TitlesOfParts>
    <vt:vector size="27" baseType="lpstr">
      <vt:lpstr>Aptos</vt:lpstr>
      <vt:lpstr>Aptos Display</vt:lpstr>
      <vt:lpstr>Arial</vt:lpstr>
      <vt:lpstr>Calibri</vt:lpstr>
      <vt:lpstr>Тема Office</vt:lpstr>
      <vt:lpstr>Су экожүйелерінің микробиотасы (бактериялар, археялар, су қоймаларындағы протисттер).</vt:lpstr>
      <vt:lpstr>Презентация PowerPoint</vt:lpstr>
      <vt:lpstr>Үнемі санитарлық және микробиологиялық бақылаудан өтеді: </vt:lpstr>
      <vt:lpstr>Суды санитарлық және микробиологиялық зерттеудің негіздері келесілер болып табылады:• </vt:lpstr>
      <vt:lpstr>Презентация PowerPoint</vt:lpstr>
      <vt:lpstr>Микроорганизмдердің суқойма профилі бойынша таралуы</vt:lpstr>
      <vt:lpstr>Презентация PowerPoint</vt:lpstr>
      <vt:lpstr>Су микрофлорасын зерттеу</vt:lpstr>
      <vt:lpstr>Презентация PowerPoint</vt:lpstr>
      <vt:lpstr>Презентация PowerPoint</vt:lpstr>
      <vt:lpstr>Презентация PowerPoint</vt:lpstr>
      <vt:lpstr>Ашық су қоймаларының микрофлорасы</vt:lpstr>
      <vt:lpstr>Органикалық заттардан тұратын судағы микроорганизмдердің көбею динамикасы</vt:lpstr>
      <vt:lpstr>Ауыз судың санитарлық-бактериологиялық көрсеткіштері (ГОСТ 2874-73)</vt:lpstr>
      <vt:lpstr>Микробтық саны</vt:lpstr>
      <vt:lpstr>Презентация PowerPoint</vt:lpstr>
      <vt:lpstr>Escherichia coli (E. coli) анықтау: Екі фазалы ферментативті тест</vt:lpstr>
      <vt:lpstr>Презентация PowerPoint</vt:lpstr>
      <vt:lpstr>Судың микробтық ластану индексі</vt:lpstr>
      <vt:lpstr>Микробиологиялық және паразитологиялық көрсеткіштер бойынша ауыз су қауіпсіздігі стандарттары</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Диас Суюнбай</dc:creator>
  <cp:lastModifiedBy>Диас Суюнбай</cp:lastModifiedBy>
  <cp:revision>8</cp:revision>
  <dcterms:created xsi:type="dcterms:W3CDTF">2026-04-06T02:20:07Z</dcterms:created>
  <dcterms:modified xsi:type="dcterms:W3CDTF">2026-04-06T05:34:36Z</dcterms:modified>
</cp:coreProperties>
</file>